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Lst>
  <p:notesMasterIdLst>
    <p:notesMasterId r:id="rId34"/>
  </p:notesMasterIdLst>
  <p:handoutMasterIdLst>
    <p:handoutMasterId r:id="rId35"/>
  </p:handoutMasterIdLst>
  <p:sldIdLst>
    <p:sldId id="1565" r:id="rId6"/>
    <p:sldId id="1577" r:id="rId7"/>
    <p:sldId id="1563" r:id="rId8"/>
    <p:sldId id="1602" r:id="rId9"/>
    <p:sldId id="1591" r:id="rId10"/>
    <p:sldId id="1511" r:id="rId11"/>
    <p:sldId id="1586" r:id="rId12"/>
    <p:sldId id="1594" r:id="rId13"/>
    <p:sldId id="1595" r:id="rId14"/>
    <p:sldId id="1596" r:id="rId15"/>
    <p:sldId id="1597" r:id="rId16"/>
    <p:sldId id="1578" r:id="rId17"/>
    <p:sldId id="1585" r:id="rId18"/>
    <p:sldId id="1588" r:id="rId19"/>
    <p:sldId id="1583" r:id="rId20"/>
    <p:sldId id="1584" r:id="rId21"/>
    <p:sldId id="1587" r:id="rId22"/>
    <p:sldId id="1582" r:id="rId23"/>
    <p:sldId id="1580" r:id="rId24"/>
    <p:sldId id="1581" r:id="rId25"/>
    <p:sldId id="1579" r:id="rId26"/>
    <p:sldId id="1589" r:id="rId27"/>
    <p:sldId id="1599" r:id="rId28"/>
    <p:sldId id="1600" r:id="rId29"/>
    <p:sldId id="1603" r:id="rId30"/>
    <p:sldId id="1601" r:id="rId31"/>
    <p:sldId id="1598" r:id="rId32"/>
    <p:sldId id="1516"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 DELETE SECTION" id="{79449286-A92F-4E9D-B135-AEC85A2A5229}">
          <p14:sldIdLst>
            <p14:sldId id="1565"/>
          </p14:sldIdLst>
        </p14:section>
        <p14:section name="Microsoft Connect Light Template" id="{E1C8FB21-FF75-44A0-8090-B2FB240B014B}">
          <p14:sldIdLst>
            <p14:sldId id="1577"/>
            <p14:sldId id="1563"/>
            <p14:sldId id="1602"/>
            <p14:sldId id="1591"/>
            <p14:sldId id="1511"/>
            <p14:sldId id="1586"/>
            <p14:sldId id="1594"/>
            <p14:sldId id="1595"/>
            <p14:sldId id="1596"/>
            <p14:sldId id="1597"/>
            <p14:sldId id="1578"/>
            <p14:sldId id="1585"/>
            <p14:sldId id="1588"/>
            <p14:sldId id="1583"/>
            <p14:sldId id="1584"/>
            <p14:sldId id="1587"/>
            <p14:sldId id="1582"/>
            <p14:sldId id="1580"/>
            <p14:sldId id="1581"/>
            <p14:sldId id="1579"/>
            <p14:sldId id="1589"/>
            <p14:sldId id="1599"/>
            <p14:sldId id="1600"/>
            <p14:sldId id="1603"/>
            <p14:sldId id="1601"/>
            <p14:sldId id="1598"/>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107C10"/>
    <a:srgbClr val="FFB900"/>
    <a:srgbClr val="E81123"/>
    <a:srgbClr val="008272"/>
    <a:srgbClr val="5C2D91"/>
    <a:srgbClr val="0078D7"/>
    <a:srgbClr val="E6E6E6"/>
    <a:srgbClr val="D2D2D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841" autoAdjust="0"/>
  </p:normalViewPr>
  <p:slideViewPr>
    <p:cSldViewPr>
      <p:cViewPr varScale="1">
        <p:scale>
          <a:sx n="90" d="100"/>
          <a:sy n="90" d="100"/>
        </p:scale>
        <p:origin x="1182" y="96"/>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87" d="100"/>
          <a:sy n="87" d="100"/>
        </p:scale>
        <p:origin x="31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Hunter" userId="145c7c14-3300-4891-adda-a52ec6f2caaa" providerId="ADAL" clId="{0260A819-D0E5-467D-B9CD-2B9BF433F4D9}"/>
    <pc:docChg chg="modSld">
      <pc:chgData name="Scott Hunter" userId="145c7c14-3300-4891-adda-a52ec6f2caaa" providerId="ADAL" clId="{0260A819-D0E5-467D-B9CD-2B9BF433F4D9}" dt="2017-11-16T16:59:44.045" v="82" actId="20577"/>
      <pc:docMkLst>
        <pc:docMk/>
      </pc:docMkLst>
      <pc:sldChg chg="modSp">
        <pc:chgData name="Scott Hunter" userId="145c7c14-3300-4891-adda-a52ec6f2caaa" providerId="ADAL" clId="{0260A819-D0E5-467D-B9CD-2B9BF433F4D9}" dt="2017-11-16T16:59:44.045" v="82" actId="20577"/>
        <pc:sldMkLst>
          <pc:docMk/>
          <pc:sldMk cId="4151172388" sldId="1511"/>
        </pc:sldMkLst>
        <pc:spChg chg="mod">
          <ac:chgData name="Scott Hunter" userId="145c7c14-3300-4891-adda-a52ec6f2caaa" providerId="ADAL" clId="{0260A819-D0E5-467D-B9CD-2B9BF433F4D9}" dt="2017-11-16T16:59:44.045" v="82" actId="20577"/>
          <ac:spMkLst>
            <pc:docMk/>
            <pc:sldMk cId="4151172388" sldId="1511"/>
            <ac:spMk id="4" creationId="{00000000-0000-0000-0000-000000000000}"/>
          </ac:spMkLst>
        </pc:spChg>
      </pc:sldChg>
      <pc:sldChg chg="modSp">
        <pc:chgData name="Scott Hunter" userId="145c7c14-3300-4891-adda-a52ec6f2caaa" providerId="ADAL" clId="{0260A819-D0E5-467D-B9CD-2B9BF433F4D9}" dt="2017-11-16T16:58:33.210" v="71" actId="20577"/>
        <pc:sldMkLst>
          <pc:docMk/>
          <pc:sldMk cId="1226123316" sldId="1563"/>
        </pc:sldMkLst>
        <pc:spChg chg="mod">
          <ac:chgData name="Scott Hunter" userId="145c7c14-3300-4891-adda-a52ec6f2caaa" providerId="ADAL" clId="{0260A819-D0E5-467D-B9CD-2B9BF433F4D9}" dt="2017-11-16T16:58:33.210" v="71" actId="20577"/>
          <ac:spMkLst>
            <pc:docMk/>
            <pc:sldMk cId="1226123316" sldId="1563"/>
            <ac:spMk id="5" creationId="{00000000-0000-0000-0000-000000000000}"/>
          </ac:spMkLst>
        </pc:spChg>
      </pc:sldChg>
    </pc:docChg>
  </pc:docChgLst>
  <pc:docChgLst>
    <pc:chgData name="Beth Massi" userId="10033FFF801B654B@LIVE.COM" providerId="AD" clId="Web-{221A761A-AED1-47AA-84AA-055B380CB70F}"/>
    <pc:docChg chg="modSld">
      <pc:chgData name="Beth Massi" userId="10033FFF801B654B@LIVE.COM" providerId="AD" clId="Web-{221A761A-AED1-47AA-84AA-055B380CB70F}" dt="2017-11-10T20:20:30.260" v="172"/>
      <pc:docMkLst>
        <pc:docMk/>
      </pc:docMkLst>
      <pc:sldChg chg="modSp">
        <pc:chgData name="Beth Massi" userId="10033FFF801B654B@LIVE.COM" providerId="AD" clId="Web-{221A761A-AED1-47AA-84AA-055B380CB70F}" dt="2017-11-10T20:20:22.166" v="170"/>
        <pc:sldMkLst>
          <pc:docMk/>
          <pc:sldMk cId="3128579317" sldId="1597"/>
        </pc:sldMkLst>
        <pc:spChg chg="mod">
          <ac:chgData name="Beth Massi" userId="10033FFF801B654B@LIVE.COM" providerId="AD" clId="Web-{221A761A-AED1-47AA-84AA-055B380CB70F}" dt="2017-11-10T20:20:22.166" v="170"/>
          <ac:spMkLst>
            <pc:docMk/>
            <pc:sldMk cId="3128579317" sldId="1597"/>
            <ac:spMk id="2" creationId="{D1E1C210-BE3C-482F-B422-DD7E9AE8E42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11/17/2017 10:09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11/17/2017 10:09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421861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https://docs.microsoft.com/en-us/dotnet/standard/net-standard </a:t>
            </a:r>
          </a:p>
          <a:p>
            <a:endParaRPr lang="en-US" dirty="0"/>
          </a:p>
          <a:p>
            <a:endParaRPr lang="en-US" dirty="0"/>
          </a:p>
        </p:txBody>
      </p:sp>
      <p:sp>
        <p:nvSpPr>
          <p:cNvPr id="4" name="Slide Number Placeholder 3"/>
          <p:cNvSpPr>
            <a:spLocks noGrp="1"/>
          </p:cNvSpPr>
          <p:nvPr>
            <p:ph type="sldNum" sz="quarter" idx="10"/>
          </p:nvPr>
        </p:nvSpPr>
        <p:spPr/>
        <p:txBody>
          <a:bodyPr/>
          <a:lstStyle/>
          <a:p>
            <a:fld id="{4E088C26-F2EE-4531-A8A2-E8EE44056931}" type="slidenum">
              <a:rPr lang="en-US" smtClean="0"/>
              <a:t>10</a:t>
            </a:fld>
            <a:endParaRPr lang="en-US"/>
          </a:p>
        </p:txBody>
      </p:sp>
    </p:spTree>
    <p:extLst>
      <p:ext uri="{BB962C8B-B14F-4D97-AF65-F5344CB8AC3E}">
        <p14:creationId xmlns:p14="http://schemas.microsoft.com/office/powerpoint/2010/main" val="3525601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11</a:t>
            </a:fld>
            <a:endParaRPr lang="en-US"/>
          </a:p>
        </p:txBody>
      </p:sp>
    </p:spTree>
    <p:extLst>
      <p:ext uri="{BB962C8B-B14F-4D97-AF65-F5344CB8AC3E}">
        <p14:creationId xmlns:p14="http://schemas.microsoft.com/office/powerpoint/2010/main" val="225529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04751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09669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86006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dirty="0"/>
              <a:t>Choice + OSS + Flexibility with Azure.</a:t>
            </a:r>
          </a:p>
          <a:p>
            <a:pPr marL="0" lvl="0" indent="0">
              <a:buFont typeface="Arial" panose="020B0604020202020204" pitchFamily="34" charset="0"/>
              <a:buNone/>
            </a:pPr>
            <a:r>
              <a:rPr lang="en-US" sz="1200" kern="1200" dirty="0">
                <a:solidFill>
                  <a:schemeClr val="tx1"/>
                </a:solidFill>
                <a:effectLst/>
                <a:latin typeface="+mn-lt"/>
                <a:ea typeface="+mn-ea"/>
                <a:cs typeface="+mn-cs"/>
              </a:rPr>
              <a:t>With thousands of products available in the Azure Marketplace, you can literally support any application architecture.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11/17/2017 10:09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610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Yesterday we announced a new project joining the .NET Foundation. I’m happy to welcome </a:t>
            </a:r>
            <a:r>
              <a:rPr lang="en-US" dirty="0" err="1"/>
              <a:t>Steeltoe</a:t>
            </a:r>
            <a:r>
              <a:rPr lang="en-US" dirty="0"/>
              <a:t> from Pivotal into the .NET Foundation. </a:t>
            </a:r>
            <a:r>
              <a:rPr lang="en-US" dirty="0" err="1"/>
              <a:t>Steeltoe</a:t>
            </a:r>
            <a:r>
              <a:rPr lang="en-US" dirty="0"/>
              <a:t> helps .NET developers build microservices based on the Netflix OSS patterns. The Spring Cloud project makes these solutions accessible to the broader Java community, now we are bringing them to the .NET community with </a:t>
            </a:r>
            <a:r>
              <a:rPr lang="en-US" dirty="0" err="1"/>
              <a:t>Steeltoe</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C5B4AF-E08C-425F-94F7-CFEE42AF62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33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60 projects and hundreds of repos under its stewardship. And m</a:t>
            </a:r>
            <a:r>
              <a:rPr lang="en-US" dirty="0"/>
              <a:t>ore than 25,000 developers from 1700 companies have contributed to .NET Core and related open source repositories, with over half of the contributions coming from outside Microsoft. </a:t>
            </a:r>
          </a:p>
          <a:p>
            <a:endParaRPr lang="en-US" dirty="0"/>
          </a:p>
          <a:p>
            <a:r>
              <a:rPr lang="en-US" b="1" dirty="0"/>
              <a:t>In addition to </a:t>
            </a:r>
            <a:r>
              <a:rPr lang="en-US" b="1" dirty="0" err="1"/>
              <a:t>Steeltoe</a:t>
            </a:r>
            <a:r>
              <a:rPr lang="en-US" b="1" dirty="0"/>
              <a:t>, we are also welcoming </a:t>
            </a:r>
            <a:r>
              <a:rPr lang="en-US" b="1" dirty="0" err="1"/>
              <a:t>nUnit</a:t>
            </a:r>
            <a:r>
              <a:rPr lang="en-US" b="1" dirty="0"/>
              <a:t>, </a:t>
            </a:r>
            <a:r>
              <a:rPr lang="en-US" b="1" dirty="0" err="1"/>
              <a:t>MVVMCross</a:t>
            </a:r>
            <a:r>
              <a:rPr lang="en-US" b="1" dirty="0"/>
              <a:t>, </a:t>
            </a:r>
            <a:r>
              <a:rPr lang="en-US" b="1" dirty="0" err="1"/>
              <a:t>SourceLink</a:t>
            </a:r>
            <a:r>
              <a:rPr lang="en-US" b="1" dirty="0"/>
              <a:t>, </a:t>
            </a:r>
            <a:r>
              <a:rPr lang="en-US" b="1" dirty="0" err="1"/>
              <a:t>ILMerge</a:t>
            </a:r>
            <a:r>
              <a:rPr lang="en-US" b="1" dirty="0"/>
              <a:t>, </a:t>
            </a:r>
            <a:r>
              <a:rPr lang="en-US" b="1" dirty="0" err="1"/>
              <a:t>DotNetNuke</a:t>
            </a:r>
            <a:r>
              <a:rPr lang="en-US" b="1" dirty="0"/>
              <a:t> and </a:t>
            </a:r>
            <a:r>
              <a:rPr lang="en-US" b="1" dirty="0" err="1"/>
              <a:t>IronPython</a:t>
            </a:r>
            <a:r>
              <a:rPr lang="en-US" b="1" dirty="0"/>
              <a:t> to the .NET Foundation.</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11/17/2017 10:09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297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58747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ASP.NET Core is almost twice as fast as Java servlets and 4 times faster then Node.js based on official results from </a:t>
            </a:r>
            <a:r>
              <a:rPr lang="en-US" dirty="0" err="1"/>
              <a:t>TechEmpower’s</a:t>
            </a:r>
            <a:r>
              <a:rPr lang="en-US" dirty="0"/>
              <a:t> latest Round 14. Additionally, ASP.NET Core MVC performance surpasses all popular web frameworks like Express and PHP. </a:t>
            </a:r>
          </a:p>
        </p:txBody>
      </p:sp>
      <p:sp>
        <p:nvSpPr>
          <p:cNvPr id="4" name="Slide Number Placeholder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971498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3462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20</a:t>
            </a:fld>
            <a:endParaRPr lang="en-US"/>
          </a:p>
        </p:txBody>
      </p:sp>
    </p:spTree>
    <p:extLst>
      <p:ext uri="{BB962C8B-B14F-4D97-AF65-F5344CB8AC3E}">
        <p14:creationId xmlns:p14="http://schemas.microsoft.com/office/powerpoint/2010/main" val="3715584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72884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 up to you if you want to keep this section. If you think you’ll have too much content, go ahead an kill it.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455164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http://customers.microsoft.com/en-us/story/raygun</a:t>
            </a:r>
          </a:p>
        </p:txBody>
      </p:sp>
      <p:sp>
        <p:nvSpPr>
          <p:cNvPr id="4" name="Slide Number Placeholder 3"/>
          <p:cNvSpPr>
            <a:spLocks noGrp="1"/>
          </p:cNvSpPr>
          <p:nvPr>
            <p:ph type="sldNum" sz="quarter" idx="10"/>
          </p:nvPr>
        </p:nvSpPr>
        <p:spPr/>
        <p:txBody>
          <a:bodyPr/>
          <a:lstStyle/>
          <a:p>
            <a:fld id="{CC8195A8-0CC9-4EC5-84EE-12317B82121E}" type="slidenum">
              <a:rPr lang="en-US" smtClean="0"/>
              <a:t>23</a:t>
            </a:fld>
            <a:endParaRPr lang="en-US"/>
          </a:p>
        </p:txBody>
      </p:sp>
    </p:spTree>
    <p:extLst>
      <p:ext uri="{BB962C8B-B14F-4D97-AF65-F5344CB8AC3E}">
        <p14:creationId xmlns:p14="http://schemas.microsoft.com/office/powerpoint/2010/main" val="3263457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https://customers.microsoft.com/en-us/story/quantum-technologies-discrete-manufacturing-azure </a:t>
            </a:r>
          </a:p>
        </p:txBody>
      </p:sp>
      <p:sp>
        <p:nvSpPr>
          <p:cNvPr id="4" name="Slide Number Placeholder 3"/>
          <p:cNvSpPr>
            <a:spLocks noGrp="1"/>
          </p:cNvSpPr>
          <p:nvPr>
            <p:ph type="sldNum" sz="quarter" idx="10"/>
          </p:nvPr>
        </p:nvSpPr>
        <p:spPr/>
        <p:txBody>
          <a:bodyPr/>
          <a:lstStyle/>
          <a:p>
            <a:fld id="{CC8195A8-0CC9-4EC5-84EE-12317B82121E}" type="slidenum">
              <a:rPr lang="en-US" smtClean="0"/>
              <a:t>24</a:t>
            </a:fld>
            <a:endParaRPr lang="en-US"/>
          </a:p>
        </p:txBody>
      </p:sp>
    </p:spTree>
    <p:extLst>
      <p:ext uri="{BB962C8B-B14F-4D97-AF65-F5344CB8AC3E}">
        <p14:creationId xmlns:p14="http://schemas.microsoft.com/office/powerpoint/2010/main" val="2441281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8960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https://customers.microsoft.com/en-us/story/ups</a:t>
            </a:r>
          </a:p>
        </p:txBody>
      </p:sp>
      <p:sp>
        <p:nvSpPr>
          <p:cNvPr id="4" name="Slide Number Placeholder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1912212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 TODO</a:t>
            </a:r>
            <a:r>
              <a:rPr lang="en-US"/>
              <a:t>: Tencent </a:t>
            </a:r>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27</a:t>
            </a:fld>
            <a:endParaRPr lang="en-US"/>
          </a:p>
        </p:txBody>
      </p:sp>
    </p:spTree>
    <p:extLst>
      <p:ext uri="{BB962C8B-B14F-4D97-AF65-F5344CB8AC3E}">
        <p14:creationId xmlns:p14="http://schemas.microsoft.com/office/powerpoint/2010/main" val="3063169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11/17/2017 10:09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5732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153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0651">
              <a:spcAft>
                <a:spcPts val="350"/>
              </a:spcAft>
              <a:defRPr/>
            </a:pPr>
            <a:r>
              <a:rPr lang="en-US" dirty="0"/>
              <a:t>As enterprises move through their cloud journey</a:t>
            </a:r>
            <a:r>
              <a:rPr lang="en-US" baseline="0" dirty="0"/>
              <a:t> we’re now at a point where we need a cloud native development platform that can take full advantage of Platform as a Service (PaaS) offerings in any cloud, and hyper-scale. Applications that are born and hosted in the cloud provide a number of key benefits like reduction of IT spend, faster development times by taking advantage of cloud platform services, and increased agility with DevOps. </a:t>
            </a:r>
          </a:p>
          <a:p>
            <a:pPr defTabSz="960651">
              <a:spcAft>
                <a:spcPts val="350"/>
              </a:spcAft>
              <a:defRPr/>
            </a:pPr>
            <a:endParaRPr lang="en-US" baseline="0" dirty="0"/>
          </a:p>
          <a:p>
            <a:pPr defTabSz="960651">
              <a:spcAft>
                <a:spcPts val="350"/>
              </a:spcAft>
              <a:defRPr/>
            </a:pPr>
            <a:r>
              <a:rPr lang="en-US" baseline="0" dirty="0"/>
              <a:t>We understand you have existing investments that you want to also optimize to take advantage of some of these benefits.  In this session I’m going to show you how you can move existing investments to the cloud as well as how to develop cloud-native apps with .NET Core</a:t>
            </a:r>
            <a:endParaRPr lang="en-US" dirty="0"/>
          </a:p>
        </p:txBody>
      </p:sp>
      <p:sp>
        <p:nvSpPr>
          <p:cNvPr id="4" name="Footer Placeholder 3"/>
          <p:cNvSpPr>
            <a:spLocks noGrp="1"/>
          </p:cNvSpPr>
          <p:nvPr>
            <p:ph type="ftr" sz="quarter" idx="10"/>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11/17/2017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705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140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91483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11/17/2017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3356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208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0947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373890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4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740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413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50675"/>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32538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974380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251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542288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66097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294037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7817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A5360F04-0885-49C2-A885-139A356CC753}"/>
              </a:ext>
            </a:extLst>
          </p:cNvPr>
          <p:cNvSpPr>
            <a:spLocks noGrp="1"/>
          </p:cNvSpPr>
          <p:nvPr>
            <p:ph type="body" sz="quarter" idx="10"/>
          </p:nvPr>
        </p:nvSpPr>
        <p:spPr>
          <a:xfrm>
            <a:off x="274639" y="1909762"/>
            <a:ext cx="6781798"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6781798" cy="917575"/>
          </a:xfrm>
        </p:spPr>
        <p:txBody>
          <a:bodyPr/>
          <a:lstStyle/>
          <a:p>
            <a:r>
              <a:rPr lang="en-US" dirty="0"/>
              <a:t>Click to edit Master title style</a:t>
            </a:r>
          </a:p>
        </p:txBody>
      </p:sp>
      <p:sp>
        <p:nvSpPr>
          <p:cNvPr id="3" name="Text Placeholder 2"/>
          <p:cNvSpPr>
            <a:spLocks noGrp="1"/>
          </p:cNvSpPr>
          <p:nvPr>
            <p:ph type="body" sz="quarter" idx="10"/>
          </p:nvPr>
        </p:nvSpPr>
        <p:spPr>
          <a:xfrm>
            <a:off x="274702" y="1909762"/>
            <a:ext cx="6781735" cy="4786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56694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7" name="Picture 6">
            <a:extLst>
              <a:ext uri="{FF2B5EF4-FFF2-40B4-BE49-F238E27FC236}">
                <a16:creationId xmlns:a16="http://schemas.microsoft.com/office/drawing/2014/main" id="{BDB32D99-28B2-4C58-A24B-F4B13FC862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077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091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03867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1.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51" r:id="rId1"/>
    <p:sldLayoutId id="2147484478" r:id="rId2"/>
    <p:sldLayoutId id="2147484544" r:id="rId3"/>
    <p:sldLayoutId id="2147484545" r:id="rId4"/>
    <p:sldLayoutId id="2147484546" r:id="rId5"/>
    <p:sldLayoutId id="2147484547" r:id="rId6"/>
    <p:sldLayoutId id="2147484548"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531" r:id="rId17"/>
    <p:sldLayoutId id="2147484489" r:id="rId18"/>
    <p:sldLayoutId id="2147484490" r:id="rId19"/>
    <p:sldLayoutId id="2147484491" r:id="rId20"/>
    <p:sldLayoutId id="2147484517" r:id="rId21"/>
    <p:sldLayoutId id="2147484492" r:id="rId22"/>
    <p:sldLayoutId id="2147484493" r:id="rId23"/>
    <p:sldLayoutId id="2147484494" r:id="rId24"/>
    <p:sldLayoutId id="2147484552" r:id="rId25"/>
    <p:sldLayoutId id="214748455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39" r:id="rId2"/>
    <p:sldLayoutId id="2147484540" r:id="rId3"/>
    <p:sldLayoutId id="2147484541" r:id="rId4"/>
    <p:sldLayoutId id="2147484542" r:id="rId5"/>
    <p:sldLayoutId id="2147484543" r:id="rId6"/>
    <p:sldLayoutId id="2147484500" r:id="rId7"/>
    <p:sldLayoutId id="2147484501" r:id="rId8"/>
    <p:sldLayoutId id="2147484502" r:id="rId9"/>
    <p:sldLayoutId id="2147484503" r:id="rId10"/>
    <p:sldLayoutId id="2147484504" r:id="rId11"/>
    <p:sldLayoutId id="2147484516" r:id="rId12"/>
    <p:sldLayoutId id="2147484505" r:id="rId13"/>
    <p:sldLayoutId id="2147484506" r:id="rId14"/>
    <p:sldLayoutId id="2147484507" r:id="rId15"/>
    <p:sldLayoutId id="2147484508" r:id="rId16"/>
    <p:sldLayoutId id="2147484509" r:id="rId17"/>
    <p:sldLayoutId id="2147484518" r:id="rId18"/>
    <p:sldLayoutId id="2147484510" r:id="rId19"/>
    <p:sldLayoutId id="2147484511" r:id="rId20"/>
    <p:sldLayoutId id="2147484512" r:id="rId21"/>
    <p:sldLayoutId id="2147484513" r:id="rId22"/>
    <p:sldLayoutId id="2147484514"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www.dot.net/architecture"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15.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5" Type="http://schemas.openxmlformats.org/officeDocument/2006/relationships/image" Target="../media/image18.png"/><Relationship Id="rId15" Type="http://schemas.openxmlformats.org/officeDocument/2006/relationships/image" Target="../media/image28.jpg"/><Relationship Id="rId23" Type="http://schemas.openxmlformats.org/officeDocument/2006/relationships/image" Target="../media/image36.png"/><Relationship Id="rId28" Type="http://schemas.openxmlformats.org/officeDocument/2006/relationships/image" Target="../media/image41.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47.png"/><Relationship Id="rId4" Type="http://schemas.openxmlformats.org/officeDocument/2006/relationships/image" Target="../media/image46.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hyperlink" Target="https://www.techempower.com/benchmarks/#section=data-r14&amp;hw=ph&amp;test=plaintext" TargetMode="External"/><Relationship Id="rId4" Type="http://schemas.openxmlformats.org/officeDocument/2006/relationships/image" Target="../media/image49.svg"/></Relationships>
</file>

<file path=ppt/slides/_rels/slide2.xml.rels><?xml version="1.0" encoding="UTF-8" standalone="yes"?>
<Relationships xmlns="http://schemas.openxmlformats.org/package/2006/relationships"><Relationship Id="rId3" Type="http://schemas.openxmlformats.org/officeDocument/2006/relationships/hyperlink" Target="https://channel9.msdn.com/Events/Connect/2017/B106"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customers.microsoft.com/en-us/story/raygun" TargetMode="External"/><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hyperlink" Target="https://customers.microsoft.com/en-us/story/quantum-technologies-discrete-manufacturing-azure" TargetMode="External"/><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54.jp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hyperlink" Target="https://customers.microsoft.com/en-us/story/tencent-telecommunications-dotnetcore"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hyperlink" Target="https://customers.microsoft.com/en-us/story/ups"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 Id="rId5" Type="http://schemas.openxmlformats.org/officeDocument/2006/relationships/image" Target="../media/image57.jp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60.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27.xml"/><Relationship Id="rId16" Type="http://schemas.openxmlformats.org/officeDocument/2006/relationships/image" Target="../media/image63.png"/><Relationship Id="rId1" Type="http://schemas.openxmlformats.org/officeDocument/2006/relationships/slideLayout" Target="../slideLayouts/slideLayout9.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62.png"/><Relationship Id="rId10" Type="http://schemas.openxmlformats.org/officeDocument/2006/relationships/image" Target="../media/image58.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77852" y="3204551"/>
            <a:ext cx="5480771" cy="585422"/>
          </a:xfrm>
          <a:prstGeom prst="rect">
            <a:avLst/>
          </a:prstGeom>
        </p:spPr>
      </p:pic>
    </p:spTree>
    <p:extLst>
      <p:ext uri="{BB962C8B-B14F-4D97-AF65-F5344CB8AC3E}">
        <p14:creationId xmlns:p14="http://schemas.microsoft.com/office/powerpoint/2010/main" val="8640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r>
              <a:rPr lang="en-US" dirty="0"/>
              <a:t>APIs in .NET Standard 2.0</a:t>
            </a:r>
          </a:p>
        </p:txBody>
      </p:sp>
      <p:grpSp>
        <p:nvGrpSpPr>
          <p:cNvPr id="14" name="Group 13"/>
          <p:cNvGrpSpPr/>
          <p:nvPr/>
        </p:nvGrpSpPr>
        <p:grpSpPr>
          <a:xfrm>
            <a:off x="1800209" y="5648901"/>
            <a:ext cx="8683009" cy="646239"/>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182854" numCol="1" spcCol="0" rtlCol="0" fromWordArt="0" anchor="ctr" anchorCtr="0" forceAA="0" compatLnSpc="1">
              <a:prstTxWarp prst="textNoShape">
                <a:avLst/>
              </a:prstTxWarp>
              <a:spAutoFit/>
            </a:bodyPr>
            <a:lstStyle/>
            <a:p>
              <a:pPr defTabSz="931880">
                <a:lnSpc>
                  <a:spcPct val="90000"/>
                </a:lnSpc>
                <a:defRPr/>
              </a:pPr>
              <a:r>
                <a:rPr lang="en-US" sz="2000" b="1" kern="0" dirty="0">
                  <a:gradFill>
                    <a:gsLst>
                      <a:gs pos="11111">
                        <a:schemeClr val="bg1"/>
                      </a:gs>
                      <a:gs pos="28758">
                        <a:schemeClr val="bg1"/>
                      </a:gs>
                    </a:gsLst>
                    <a:lin ang="5400000" scaled="0"/>
                  </a:gra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82802" tIns="146241" rIns="182802" bIns="146241" rtlCol="0">
              <a:noAutofit/>
            </a:bodyPr>
            <a:lstStyle/>
            <a:p>
              <a:pPr defTabSz="913873">
                <a:lnSpc>
                  <a:spcPct val="90000"/>
                </a:lnSpc>
              </a:pPr>
              <a:r>
                <a:rPr lang="fr-FR" kern="0" dirty="0">
                  <a:gradFill>
                    <a:gsLst>
                      <a:gs pos="11111">
                        <a:schemeClr val="bg1"/>
                      </a:gs>
                      <a:gs pos="28758">
                        <a:schemeClr val="bg1"/>
                      </a:gs>
                    </a:gsLst>
                    <a:lin ang="5400000" scaled="0"/>
                  </a:gradFill>
                  <a:latin typeface="Segoe UI"/>
                </a:rPr>
                <a:t>Primitives</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Collections</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err="1">
                  <a:gradFill>
                    <a:gsLst>
                      <a:gs pos="11111">
                        <a:schemeClr val="bg1"/>
                      </a:gs>
                      <a:gs pos="28758">
                        <a:schemeClr val="bg1"/>
                      </a:gs>
                    </a:gsLst>
                    <a:lin ang="5400000" scaled="0"/>
                  </a:gradFill>
                  <a:latin typeface="Segoe UI"/>
                </a:rPr>
                <a:t>Reflection</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err="1">
                  <a:gradFill>
                    <a:gsLst>
                      <a:gs pos="11111">
                        <a:schemeClr val="bg1"/>
                      </a:gs>
                      <a:gs pos="28758">
                        <a:schemeClr val="bg1"/>
                      </a:gs>
                    </a:gsLst>
                    <a:lin ang="5400000" scaled="0"/>
                  </a:gradFill>
                  <a:latin typeface="Segoe UI"/>
                </a:rPr>
                <a:t>Interop</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err="1">
                  <a:gradFill>
                    <a:gsLst>
                      <a:gs pos="11111">
                        <a:schemeClr val="bg1"/>
                      </a:gs>
                      <a:gs pos="28758">
                        <a:schemeClr val="bg1"/>
                      </a:gs>
                    </a:gsLst>
                    <a:lin ang="5400000" scaled="0"/>
                  </a:gradFill>
                  <a:latin typeface="Segoe UI"/>
                </a:rPr>
                <a:t>Linq</a:t>
              </a:r>
              <a:endParaRPr lang="en-US" kern="0" dirty="0">
                <a:gradFill>
                  <a:gsLst>
                    <a:gs pos="11111">
                      <a:schemeClr val="bg1"/>
                    </a:gs>
                    <a:gs pos="28758">
                      <a:schemeClr val="bg1"/>
                    </a:gs>
                  </a:gsLst>
                  <a:lin ang="5400000" scaled="0"/>
                </a:gradFill>
                <a:latin typeface="Segoe UI"/>
              </a:endParaRPr>
            </a:p>
          </p:txBody>
        </p:sp>
      </p:grpSp>
      <p:grpSp>
        <p:nvGrpSpPr>
          <p:cNvPr id="13" name="Group 12"/>
          <p:cNvGrpSpPr/>
          <p:nvPr/>
        </p:nvGrpSpPr>
        <p:grpSpPr>
          <a:xfrm>
            <a:off x="1800209" y="4895146"/>
            <a:ext cx="8683009" cy="646239"/>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182854" numCol="1" spcCol="0" rtlCol="0" fromWordArt="0" anchor="ctr" anchorCtr="0" forceAA="0" compatLnSpc="1">
              <a:prstTxWarp prst="textNoShape">
                <a:avLst/>
              </a:prstTxWarp>
              <a:spAutoFit/>
            </a:bodyPr>
            <a:lstStyle/>
            <a:p>
              <a:pPr defTabSz="931880">
                <a:lnSpc>
                  <a:spcPct val="90000"/>
                </a:lnSpc>
                <a:defRPr/>
              </a:pPr>
              <a:r>
                <a:rPr lang="en-US" sz="2000" b="1" kern="0" dirty="0">
                  <a:gradFill>
                    <a:gsLst>
                      <a:gs pos="56209">
                        <a:schemeClr val="bg2">
                          <a:lumMod val="10000"/>
                        </a:schemeClr>
                      </a:gs>
                      <a:gs pos="43000">
                        <a:schemeClr val="bg2">
                          <a:lumMod val="10000"/>
                        </a:schemeClr>
                      </a:gs>
                    </a:gsLst>
                    <a:lin ang="5400000" scaled="0"/>
                  </a:gra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82802" tIns="146241" rIns="182802" bIns="146241" rtlCol="0">
              <a:noAutofit/>
            </a:bodyPr>
            <a:lstStyle/>
            <a:p>
              <a:pPr defTabSz="913873">
                <a:lnSpc>
                  <a:spcPct val="90000"/>
                </a:lnSpc>
              </a:pPr>
              <a:r>
                <a:rPr lang="fr-FR" kern="0" dirty="0">
                  <a:gradFill>
                    <a:gsLst>
                      <a:gs pos="56209">
                        <a:schemeClr val="bg2">
                          <a:lumMod val="10000"/>
                        </a:schemeClr>
                      </a:gs>
                      <a:gs pos="43000">
                        <a:schemeClr val="bg2">
                          <a:lumMod val="10000"/>
                        </a:schemeClr>
                      </a:gs>
                    </a:gsLst>
                    <a:lin ang="5400000" scaled="0"/>
                  </a:gradFill>
                  <a:latin typeface="Segoe UI"/>
                </a:rPr>
                <a:t>Threads</a:t>
              </a:r>
              <a:r>
                <a:rPr lang="fr-FR" kern="0" spc="300" dirty="0">
                  <a:gradFill>
                    <a:gsLst>
                      <a:gs pos="56209">
                        <a:schemeClr val="bg2">
                          <a:lumMod val="10000"/>
                        </a:schemeClr>
                      </a:gs>
                      <a:gs pos="43000">
                        <a:schemeClr val="bg2">
                          <a:lumMod val="10000"/>
                        </a:schemeClr>
                      </a:gs>
                    </a:gsLst>
                    <a:lin ang="5400000" scaled="0"/>
                  </a:gradFill>
                  <a:latin typeface="Segoe UI"/>
                </a:rPr>
                <a:t> </a:t>
              </a:r>
              <a:r>
                <a:rPr lang="fr-FR" kern="0" dirty="0">
                  <a:gradFill>
                    <a:gsLst>
                      <a:gs pos="56209">
                        <a:schemeClr val="bg2">
                          <a:lumMod val="10000"/>
                        </a:schemeClr>
                      </a:gs>
                      <a:gs pos="43000">
                        <a:schemeClr val="bg2">
                          <a:lumMod val="10000"/>
                        </a:schemeClr>
                      </a:gs>
                    </a:gsLst>
                    <a:lin ang="5400000" scaled="0"/>
                  </a:gradFill>
                  <a:latin typeface="Segoe UI"/>
                </a:rPr>
                <a:t>•</a:t>
              </a:r>
              <a:r>
                <a:rPr lang="fr-FR" kern="0" spc="300" dirty="0">
                  <a:gradFill>
                    <a:gsLst>
                      <a:gs pos="56209">
                        <a:schemeClr val="bg2">
                          <a:lumMod val="10000"/>
                        </a:schemeClr>
                      </a:gs>
                      <a:gs pos="43000">
                        <a:schemeClr val="bg2">
                          <a:lumMod val="10000"/>
                        </a:schemeClr>
                      </a:gs>
                    </a:gsLst>
                    <a:lin ang="5400000" scaled="0"/>
                  </a:gradFill>
                  <a:latin typeface="Segoe UI"/>
                </a:rPr>
                <a:t> </a:t>
              </a:r>
              <a:r>
                <a:rPr lang="fr-FR" kern="0" dirty="0">
                  <a:gradFill>
                    <a:gsLst>
                      <a:gs pos="56209">
                        <a:schemeClr val="bg2">
                          <a:lumMod val="10000"/>
                        </a:schemeClr>
                      </a:gs>
                      <a:gs pos="43000">
                        <a:schemeClr val="bg2">
                          <a:lumMod val="10000"/>
                        </a:schemeClr>
                      </a:gs>
                    </a:gsLst>
                    <a:lin ang="5400000" scaled="0"/>
                  </a:gradFill>
                  <a:latin typeface="Segoe UI"/>
                </a:rPr>
                <a:t>Thread Pool</a:t>
              </a:r>
              <a:r>
                <a:rPr lang="fr-FR" kern="0" spc="300" dirty="0">
                  <a:gradFill>
                    <a:gsLst>
                      <a:gs pos="56209">
                        <a:schemeClr val="bg2">
                          <a:lumMod val="10000"/>
                        </a:schemeClr>
                      </a:gs>
                      <a:gs pos="43000">
                        <a:schemeClr val="bg2">
                          <a:lumMod val="10000"/>
                        </a:schemeClr>
                      </a:gs>
                    </a:gsLst>
                    <a:lin ang="5400000" scaled="0"/>
                  </a:gradFill>
                  <a:latin typeface="Segoe UI"/>
                </a:rPr>
                <a:t> </a:t>
              </a:r>
              <a:r>
                <a:rPr lang="fr-FR" kern="0" dirty="0">
                  <a:gradFill>
                    <a:gsLst>
                      <a:gs pos="56209">
                        <a:schemeClr val="bg2">
                          <a:lumMod val="10000"/>
                        </a:schemeClr>
                      </a:gs>
                      <a:gs pos="43000">
                        <a:schemeClr val="bg2">
                          <a:lumMod val="10000"/>
                        </a:schemeClr>
                      </a:gs>
                    </a:gsLst>
                    <a:lin ang="5400000" scaled="0"/>
                  </a:gradFill>
                  <a:latin typeface="Segoe UI"/>
                </a:rPr>
                <a:t>•</a:t>
              </a:r>
              <a:r>
                <a:rPr lang="fr-FR" kern="0" spc="300" dirty="0">
                  <a:gradFill>
                    <a:gsLst>
                      <a:gs pos="56209">
                        <a:schemeClr val="bg2">
                          <a:lumMod val="10000"/>
                        </a:schemeClr>
                      </a:gs>
                      <a:gs pos="43000">
                        <a:schemeClr val="bg2">
                          <a:lumMod val="10000"/>
                        </a:schemeClr>
                      </a:gs>
                    </a:gsLst>
                    <a:lin ang="5400000" scaled="0"/>
                  </a:gradFill>
                  <a:latin typeface="Segoe UI"/>
                </a:rPr>
                <a:t> </a:t>
              </a:r>
              <a:r>
                <a:rPr lang="fr-FR" kern="0" dirty="0" err="1">
                  <a:gradFill>
                    <a:gsLst>
                      <a:gs pos="56209">
                        <a:schemeClr val="bg2">
                          <a:lumMod val="10000"/>
                        </a:schemeClr>
                      </a:gs>
                      <a:gs pos="43000">
                        <a:schemeClr val="bg2">
                          <a:lumMod val="10000"/>
                        </a:schemeClr>
                      </a:gs>
                    </a:gsLst>
                    <a:lin ang="5400000" scaled="0"/>
                  </a:gradFill>
                  <a:latin typeface="Segoe UI"/>
                </a:rPr>
                <a:t>Tasks</a:t>
              </a:r>
              <a:endParaRPr lang="en-US" kern="0" dirty="0">
                <a:gradFill>
                  <a:gsLst>
                    <a:gs pos="56209">
                      <a:schemeClr val="bg2">
                        <a:lumMod val="10000"/>
                      </a:schemeClr>
                    </a:gs>
                    <a:gs pos="43000">
                      <a:schemeClr val="bg2">
                        <a:lumMod val="10000"/>
                      </a:schemeClr>
                    </a:gs>
                  </a:gsLst>
                  <a:lin ang="5400000" scaled="0"/>
                </a:gradFill>
                <a:latin typeface="Segoe UI"/>
              </a:endParaRPr>
            </a:p>
          </p:txBody>
        </p:sp>
      </p:grpSp>
      <p:grpSp>
        <p:nvGrpSpPr>
          <p:cNvPr id="12" name="Group 11"/>
          <p:cNvGrpSpPr/>
          <p:nvPr/>
        </p:nvGrpSpPr>
        <p:grpSpPr>
          <a:xfrm>
            <a:off x="1800208" y="4137401"/>
            <a:ext cx="8683009" cy="646239"/>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182854" numCol="1" spcCol="0" rtlCol="0" fromWordArt="0" anchor="ctr" anchorCtr="0" forceAA="0" compatLnSpc="1">
              <a:prstTxWarp prst="textNoShape">
                <a:avLst/>
              </a:prstTxWarp>
              <a:spAutoFit/>
            </a:bodyPr>
            <a:lstStyle/>
            <a:p>
              <a:pPr defTabSz="931880">
                <a:lnSpc>
                  <a:spcPct val="90000"/>
                </a:lnSpc>
                <a:defRPr/>
              </a:pPr>
              <a:r>
                <a:rPr lang="en-US" sz="2000" b="1" kern="0" dirty="0">
                  <a:solidFill>
                    <a:schemeClr val="tx1">
                      <a:lumMod val="50000"/>
                    </a:schemeClr>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82802" tIns="146241" rIns="182802" bIns="146241" rtlCol="0">
              <a:noAutofit/>
            </a:bodyPr>
            <a:lstStyle/>
            <a:p>
              <a:pPr defTabSz="913873">
                <a:lnSpc>
                  <a:spcPct val="90000"/>
                </a:lnSpc>
              </a:pPr>
              <a:r>
                <a:rPr lang="fr-FR" kern="0" dirty="0">
                  <a:solidFill>
                    <a:schemeClr val="tx1">
                      <a:lumMod val="50000"/>
                    </a:schemeClr>
                  </a:solidFill>
                  <a:latin typeface="Segoe UI"/>
                </a:rPr>
                <a:t>Files</a:t>
              </a:r>
              <a:r>
                <a:rPr lang="fr-FR" kern="0" spc="300" dirty="0">
                  <a:solidFill>
                    <a:schemeClr val="tx1">
                      <a:lumMod val="50000"/>
                    </a:schemeClr>
                  </a:solidFill>
                  <a:latin typeface="Segoe UI"/>
                </a:rPr>
                <a:t> </a:t>
              </a:r>
              <a:r>
                <a:rPr lang="fr-FR" kern="0" dirty="0">
                  <a:solidFill>
                    <a:schemeClr val="tx1">
                      <a:lumMod val="50000"/>
                    </a:schemeClr>
                  </a:solidFill>
                  <a:latin typeface="Segoe UI"/>
                </a:rPr>
                <a:t>•</a:t>
              </a:r>
              <a:r>
                <a:rPr lang="fr-FR" kern="0" spc="300" dirty="0">
                  <a:solidFill>
                    <a:schemeClr val="tx1">
                      <a:lumMod val="50000"/>
                    </a:schemeClr>
                  </a:solidFill>
                  <a:latin typeface="Segoe UI"/>
                </a:rPr>
                <a:t> </a:t>
              </a:r>
              <a:r>
                <a:rPr lang="fr-FR" kern="0" dirty="0">
                  <a:solidFill>
                    <a:schemeClr val="tx1">
                      <a:lumMod val="50000"/>
                    </a:schemeClr>
                  </a:solidFill>
                  <a:latin typeface="Segoe UI"/>
                </a:rPr>
                <a:t>Compression</a:t>
              </a:r>
              <a:r>
                <a:rPr lang="fr-FR" kern="0" spc="300" dirty="0">
                  <a:solidFill>
                    <a:schemeClr val="tx1">
                      <a:lumMod val="50000"/>
                    </a:schemeClr>
                  </a:solidFill>
                  <a:latin typeface="Segoe UI"/>
                </a:rPr>
                <a:t> </a:t>
              </a:r>
              <a:r>
                <a:rPr lang="fr-FR" kern="0" dirty="0">
                  <a:solidFill>
                    <a:schemeClr val="tx1">
                      <a:lumMod val="50000"/>
                    </a:schemeClr>
                  </a:solidFill>
                  <a:latin typeface="Segoe UI"/>
                </a:rPr>
                <a:t>•</a:t>
              </a:r>
              <a:r>
                <a:rPr lang="fr-FR" kern="0" spc="300" dirty="0">
                  <a:solidFill>
                    <a:schemeClr val="tx1">
                      <a:lumMod val="50000"/>
                    </a:schemeClr>
                  </a:solidFill>
                  <a:latin typeface="Segoe UI"/>
                </a:rPr>
                <a:t> </a:t>
              </a:r>
              <a:r>
                <a:rPr lang="fr-FR" kern="0" dirty="0">
                  <a:solidFill>
                    <a:schemeClr val="tx1">
                      <a:lumMod val="50000"/>
                    </a:schemeClr>
                  </a:solidFill>
                  <a:latin typeface="Segoe UI"/>
                </a:rPr>
                <a:t>MMF</a:t>
              </a:r>
              <a:endParaRPr lang="en-US" kern="0" dirty="0">
                <a:solidFill>
                  <a:schemeClr val="tx1">
                    <a:lumMod val="50000"/>
                  </a:schemeClr>
                </a:solidFill>
                <a:latin typeface="Segoe UI"/>
              </a:endParaRPr>
            </a:p>
          </p:txBody>
        </p:sp>
      </p:grpSp>
      <p:grpSp>
        <p:nvGrpSpPr>
          <p:cNvPr id="11" name="Group 10"/>
          <p:cNvGrpSpPr/>
          <p:nvPr/>
        </p:nvGrpSpPr>
        <p:grpSpPr>
          <a:xfrm>
            <a:off x="1800208" y="3385557"/>
            <a:ext cx="8683009" cy="646239"/>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182854" numCol="1" spcCol="0" rtlCol="0" fromWordArt="0" anchor="ctr" anchorCtr="0" forceAA="0" compatLnSpc="1">
              <a:prstTxWarp prst="textNoShape">
                <a:avLst/>
              </a:prstTxWarp>
              <a:spAutoFit/>
            </a:bodyPr>
            <a:lstStyle/>
            <a:p>
              <a:pPr defTabSz="931880">
                <a:lnSpc>
                  <a:spcPct val="90000"/>
                </a:lnSpc>
                <a:defRPr/>
              </a:pPr>
              <a:r>
                <a:rPr lang="en-US" sz="2000" b="1" kern="0" dirty="0">
                  <a:gradFill>
                    <a:gsLst>
                      <a:gs pos="11111">
                        <a:schemeClr val="bg1"/>
                      </a:gs>
                      <a:gs pos="28758">
                        <a:schemeClr val="bg1"/>
                      </a:gs>
                    </a:gsLst>
                    <a:lin ang="5400000" scaled="0"/>
                  </a:gra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82802" tIns="146241" rIns="182802" bIns="146241" rtlCol="0">
              <a:noAutofit/>
            </a:bodyPr>
            <a:lstStyle/>
            <a:p>
              <a:pPr defTabSz="913873">
                <a:lnSpc>
                  <a:spcPct val="90000"/>
                </a:lnSpc>
              </a:pPr>
              <a:r>
                <a:rPr lang="fr-FR" kern="0" dirty="0">
                  <a:gradFill>
                    <a:gsLst>
                      <a:gs pos="11111">
                        <a:schemeClr val="bg1"/>
                      </a:gs>
                      <a:gs pos="28758">
                        <a:schemeClr val="bg1"/>
                      </a:gs>
                    </a:gsLst>
                    <a:lin ang="5400000" scaled="0"/>
                  </a:gradFill>
                  <a:latin typeface="Segoe UI"/>
                </a:rPr>
                <a:t>Sockets</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HTTP</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Mail</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err="1">
                  <a:gradFill>
                    <a:gsLst>
                      <a:gs pos="11111">
                        <a:schemeClr val="bg1"/>
                      </a:gs>
                      <a:gs pos="28758">
                        <a:schemeClr val="bg1"/>
                      </a:gs>
                    </a:gsLst>
                    <a:lin ang="5400000" scaled="0"/>
                  </a:gradFill>
                  <a:latin typeface="Segoe UI"/>
                </a:rPr>
                <a:t>WebSockets</a:t>
              </a:r>
              <a:endParaRPr lang="en-US" kern="0" dirty="0">
                <a:gradFill>
                  <a:gsLst>
                    <a:gs pos="11111">
                      <a:schemeClr val="bg1"/>
                    </a:gs>
                    <a:gs pos="28758">
                      <a:schemeClr val="bg1"/>
                    </a:gs>
                  </a:gsLst>
                  <a:lin ang="5400000" scaled="0"/>
                </a:gradFill>
                <a:latin typeface="Segoe UI"/>
              </a:endParaRPr>
            </a:p>
          </p:txBody>
        </p:sp>
      </p:grpSp>
      <p:grpSp>
        <p:nvGrpSpPr>
          <p:cNvPr id="10" name="Group 9"/>
          <p:cNvGrpSpPr/>
          <p:nvPr/>
        </p:nvGrpSpPr>
        <p:grpSpPr>
          <a:xfrm>
            <a:off x="1800208" y="2633713"/>
            <a:ext cx="8683009" cy="646239"/>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182854" numCol="1" spcCol="0" rtlCol="0" fromWordArt="0" anchor="ctr" anchorCtr="0" forceAA="0" compatLnSpc="1">
              <a:prstTxWarp prst="textNoShape">
                <a:avLst/>
              </a:prstTxWarp>
              <a:spAutoFit/>
            </a:bodyPr>
            <a:lstStyle/>
            <a:p>
              <a:pPr defTabSz="931880">
                <a:lnSpc>
                  <a:spcPct val="90000"/>
                </a:lnSpc>
                <a:defRPr/>
              </a:pPr>
              <a:r>
                <a:rPr lang="en-US" sz="2000" b="1" kern="0" dirty="0">
                  <a:gradFill>
                    <a:gsLst>
                      <a:gs pos="11111">
                        <a:schemeClr val="bg1"/>
                      </a:gs>
                      <a:gs pos="28758">
                        <a:schemeClr val="bg1"/>
                      </a:gs>
                    </a:gsLst>
                    <a:lin ang="5400000" scaled="0"/>
                  </a:gra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82802" tIns="146241" rIns="182802" bIns="146241" rtlCol="0">
              <a:noAutofit/>
            </a:bodyPr>
            <a:lstStyle/>
            <a:p>
              <a:pPr defTabSz="913873">
                <a:lnSpc>
                  <a:spcPct val="90000"/>
                </a:lnSpc>
              </a:pPr>
              <a:r>
                <a:rPr lang="fr-FR" kern="0" dirty="0" err="1">
                  <a:gradFill>
                    <a:gsLst>
                      <a:gs pos="11111">
                        <a:schemeClr val="bg1"/>
                      </a:gs>
                      <a:gs pos="28758">
                        <a:schemeClr val="bg1"/>
                      </a:gs>
                    </a:gsLst>
                    <a:lin ang="5400000" scaled="0"/>
                  </a:gradFill>
                  <a:latin typeface="Segoe UI"/>
                </a:rPr>
                <a:t>BinaryFormatter</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Data </a:t>
              </a:r>
              <a:r>
                <a:rPr lang="fr-FR" kern="0" dirty="0" err="1">
                  <a:gradFill>
                    <a:gsLst>
                      <a:gs pos="11111">
                        <a:schemeClr val="bg1"/>
                      </a:gs>
                      <a:gs pos="28758">
                        <a:schemeClr val="bg1"/>
                      </a:gs>
                    </a:gsLst>
                    <a:lin ang="5400000" scaled="0"/>
                  </a:gradFill>
                  <a:latin typeface="Segoe UI"/>
                </a:rPr>
                <a:t>Contract</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XML</a:t>
              </a:r>
              <a:endParaRPr lang="en-US" kern="0" dirty="0">
                <a:gradFill>
                  <a:gsLst>
                    <a:gs pos="11111">
                      <a:schemeClr val="bg1"/>
                    </a:gs>
                    <a:gs pos="28758">
                      <a:schemeClr val="bg1"/>
                    </a:gs>
                  </a:gsLst>
                  <a:lin ang="5400000" scaled="0"/>
                </a:gradFill>
                <a:latin typeface="Segoe UI"/>
              </a:endParaRPr>
            </a:p>
          </p:txBody>
        </p:sp>
      </p:grpSp>
      <p:grpSp>
        <p:nvGrpSpPr>
          <p:cNvPr id="9" name="Group 8"/>
          <p:cNvGrpSpPr/>
          <p:nvPr/>
        </p:nvGrpSpPr>
        <p:grpSpPr>
          <a:xfrm>
            <a:off x="1800207" y="1881717"/>
            <a:ext cx="8683009" cy="646239"/>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182854" numCol="1" spcCol="0" rtlCol="0" fromWordArt="0" anchor="ctr" anchorCtr="0" forceAA="0" compatLnSpc="1">
              <a:prstTxWarp prst="textNoShape">
                <a:avLst/>
              </a:prstTxWarp>
              <a:spAutoFit/>
            </a:bodyPr>
            <a:lstStyle/>
            <a:p>
              <a:pPr defTabSz="931880">
                <a:lnSpc>
                  <a:spcPct val="90000"/>
                </a:lnSpc>
                <a:defRPr/>
              </a:pPr>
              <a:r>
                <a:rPr lang="en-US" sz="2000" b="1" kern="0" dirty="0">
                  <a:gradFill>
                    <a:gsLst>
                      <a:gs pos="11111">
                        <a:schemeClr val="bg1"/>
                      </a:gs>
                      <a:gs pos="28758">
                        <a:schemeClr val="bg1"/>
                      </a:gs>
                    </a:gsLst>
                    <a:lin ang="5400000" scaled="0"/>
                  </a:gra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82802" tIns="146241" rIns="182802" bIns="146241" rtlCol="0">
              <a:noAutofit/>
            </a:bodyPr>
            <a:lstStyle/>
            <a:p>
              <a:pPr defTabSz="913873">
                <a:lnSpc>
                  <a:spcPct val="90000"/>
                </a:lnSpc>
              </a:pPr>
              <a:r>
                <a:rPr lang="fr-FR" kern="0" dirty="0" err="1">
                  <a:gradFill>
                    <a:gsLst>
                      <a:gs pos="11111">
                        <a:schemeClr val="bg1"/>
                      </a:gs>
                      <a:gs pos="28758">
                        <a:schemeClr val="bg1"/>
                      </a:gs>
                    </a:gsLst>
                    <a:lin ang="5400000" scaled="0"/>
                  </a:gradFill>
                  <a:latin typeface="Segoe UI"/>
                </a:rPr>
                <a:t>XLinq</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XML Document</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XPath</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err="1">
                  <a:gradFill>
                    <a:gsLst>
                      <a:gs pos="11111">
                        <a:schemeClr val="bg1"/>
                      </a:gs>
                      <a:gs pos="28758">
                        <a:schemeClr val="bg1"/>
                      </a:gs>
                    </a:gsLst>
                    <a:lin ang="5400000" scaled="0"/>
                  </a:gradFill>
                  <a:latin typeface="Segoe UI"/>
                </a:rPr>
                <a:t>Schema</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a:t>
              </a:r>
              <a:r>
                <a:rPr lang="fr-FR" kern="0" spc="300" dirty="0">
                  <a:gradFill>
                    <a:gsLst>
                      <a:gs pos="11111">
                        <a:schemeClr val="bg1"/>
                      </a:gs>
                      <a:gs pos="28758">
                        <a:schemeClr val="bg1"/>
                      </a:gs>
                    </a:gsLst>
                    <a:lin ang="5400000" scaled="0"/>
                  </a:gradFill>
                  <a:latin typeface="Segoe UI"/>
                </a:rPr>
                <a:t> </a:t>
              </a:r>
              <a:r>
                <a:rPr lang="fr-FR" kern="0" dirty="0">
                  <a:gradFill>
                    <a:gsLst>
                      <a:gs pos="11111">
                        <a:schemeClr val="bg1"/>
                      </a:gs>
                      <a:gs pos="28758">
                        <a:schemeClr val="bg1"/>
                      </a:gs>
                    </a:gsLst>
                    <a:lin ang="5400000" scaled="0"/>
                  </a:gradFill>
                  <a:latin typeface="Segoe UI"/>
                </a:rPr>
                <a:t>XSL</a:t>
              </a:r>
              <a:endParaRPr lang="en-US" kern="0" dirty="0">
                <a:gradFill>
                  <a:gsLst>
                    <a:gs pos="11111">
                      <a:schemeClr val="bg1"/>
                    </a:gs>
                    <a:gs pos="28758">
                      <a:schemeClr val="bg1"/>
                    </a:gs>
                  </a:gsLst>
                  <a:lin ang="5400000" scaled="0"/>
                </a:gradFill>
                <a:latin typeface="Segoe UI"/>
              </a:endParaRPr>
            </a:p>
          </p:txBody>
        </p:sp>
      </p:grpSp>
      <p:grpSp>
        <p:nvGrpSpPr>
          <p:cNvPr id="22" name="Group 21">
            <a:extLst>
              <a:ext uri="{FF2B5EF4-FFF2-40B4-BE49-F238E27FC236}">
                <a16:creationId xmlns:a16="http://schemas.microsoft.com/office/drawing/2014/main" id="{467FB927-09F3-4AA0-BCD0-6CED22786542}"/>
              </a:ext>
            </a:extLst>
          </p:cNvPr>
          <p:cNvGrpSpPr/>
          <p:nvPr/>
        </p:nvGrpSpPr>
        <p:grpSpPr>
          <a:xfrm>
            <a:off x="1805218" y="1116459"/>
            <a:ext cx="8683009" cy="646239"/>
            <a:chOff x="274639" y="5783237"/>
            <a:chExt cx="8684241" cy="646331"/>
          </a:xfrm>
          <a:solidFill>
            <a:schemeClr val="accent1">
              <a:lumMod val="40000"/>
              <a:lumOff val="60000"/>
            </a:schemeClr>
          </a:solidFill>
        </p:grpSpPr>
        <p:sp>
          <p:nvSpPr>
            <p:cNvPr id="25" name="Rectangle 24">
              <a:extLst>
                <a:ext uri="{FF2B5EF4-FFF2-40B4-BE49-F238E27FC236}">
                  <a16:creationId xmlns:a16="http://schemas.microsoft.com/office/drawing/2014/main" id="{F251BAD1-7621-4E6A-86F0-633339A1C48F}"/>
                </a:ext>
              </a:extLst>
            </p:cNvPr>
            <p:cNvSpPr/>
            <p:nvPr/>
          </p:nvSpPr>
          <p:spPr bwMode="auto">
            <a:xfrm>
              <a:off x="274639" y="5783237"/>
              <a:ext cx="8684241" cy="646331"/>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182854" numCol="1" spcCol="0" rtlCol="0" fromWordArt="0" anchor="ctr" anchorCtr="0" forceAA="0" compatLnSpc="1">
              <a:prstTxWarp prst="textNoShape">
                <a:avLst/>
              </a:prstTxWarp>
              <a:spAutoFit/>
            </a:bodyPr>
            <a:lstStyle/>
            <a:p>
              <a:pPr defTabSz="931880">
                <a:lnSpc>
                  <a:spcPct val="90000"/>
                </a:lnSpc>
                <a:defRPr/>
              </a:pPr>
              <a:r>
                <a:rPr lang="en-US" sz="2000" b="1" kern="0" dirty="0">
                  <a:solidFill>
                    <a:schemeClr val="tx1"/>
                  </a:solidFill>
                  <a:latin typeface="Segoe UI"/>
                  <a:cs typeface="Segoe UI Semibold" panose="020B0702040204020203" pitchFamily="34" charset="0"/>
                </a:rPr>
                <a:t>DATA</a:t>
              </a:r>
            </a:p>
          </p:txBody>
        </p:sp>
        <p:sp>
          <p:nvSpPr>
            <p:cNvPr id="28" name="TextBox 27">
              <a:extLst>
                <a:ext uri="{FF2B5EF4-FFF2-40B4-BE49-F238E27FC236}">
                  <a16:creationId xmlns:a16="http://schemas.microsoft.com/office/drawing/2014/main" id="{3027EEDC-ACAA-4242-98F3-BE641424922F}"/>
                </a:ext>
              </a:extLst>
            </p:cNvPr>
            <p:cNvSpPr txBox="1"/>
            <p:nvPr/>
          </p:nvSpPr>
          <p:spPr>
            <a:xfrm>
              <a:off x="3017871" y="5834062"/>
              <a:ext cx="5941009" cy="544680"/>
            </a:xfrm>
            <a:prstGeom prst="rect">
              <a:avLst/>
            </a:prstGeom>
            <a:grpFill/>
          </p:spPr>
          <p:txBody>
            <a:bodyPr wrap="square" lIns="182802" tIns="146241" rIns="182802" bIns="146241" rtlCol="0">
              <a:noAutofit/>
            </a:bodyPr>
            <a:lstStyle/>
            <a:p>
              <a:pPr defTabSz="913873">
                <a:lnSpc>
                  <a:spcPct val="90000"/>
                </a:lnSpc>
              </a:pPr>
              <a:r>
                <a:rPr lang="fr-FR" kern="0" dirty="0" err="1">
                  <a:latin typeface="Segoe UI"/>
                </a:rPr>
                <a:t>DataSet</a:t>
              </a:r>
              <a:r>
                <a:rPr lang="fr-FR" kern="0" spc="300" dirty="0">
                  <a:latin typeface="Segoe UI"/>
                </a:rPr>
                <a:t> </a:t>
              </a:r>
              <a:r>
                <a:rPr lang="fr-FR" kern="0" dirty="0">
                  <a:latin typeface="Segoe UI"/>
                </a:rPr>
                <a:t>•</a:t>
              </a:r>
              <a:r>
                <a:rPr lang="fr-FR" kern="0" spc="300" dirty="0">
                  <a:latin typeface="Segoe UI"/>
                </a:rPr>
                <a:t> </a:t>
              </a:r>
              <a:r>
                <a:rPr lang="fr-FR" kern="0" dirty="0" err="1">
                  <a:latin typeface="Segoe UI"/>
                </a:rPr>
                <a:t>DataTable</a:t>
              </a:r>
              <a:r>
                <a:rPr lang="fr-FR" kern="0" spc="300" dirty="0">
                  <a:latin typeface="Segoe UI"/>
                </a:rPr>
                <a:t> </a:t>
              </a:r>
              <a:r>
                <a:rPr lang="fr-FR" kern="0" dirty="0">
                  <a:latin typeface="Segoe UI"/>
                </a:rPr>
                <a:t>•</a:t>
              </a:r>
              <a:r>
                <a:rPr lang="fr-FR" kern="0" spc="300" dirty="0">
                  <a:latin typeface="Segoe UI"/>
                </a:rPr>
                <a:t> </a:t>
              </a:r>
              <a:r>
                <a:rPr lang="fr-FR" kern="0" dirty="0" err="1">
                  <a:latin typeface="Segoe UI"/>
                </a:rPr>
                <a:t>SQLClient</a:t>
              </a:r>
              <a:endParaRPr lang="en-US" kern="0" dirty="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7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0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5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7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800" fill="hold"/>
                                        <p:tgtEl>
                                          <p:spTgt spid="22"/>
                                        </p:tgtEl>
                                        <p:attrNameLst>
                                          <p:attrName>ppt_x</p:attrName>
                                        </p:attrNameLst>
                                      </p:cBhvr>
                                      <p:tavLst>
                                        <p:tav tm="0">
                                          <p:val>
                                            <p:strVal val="1+#ppt_w/2"/>
                                          </p:val>
                                        </p:tav>
                                        <p:tav tm="100000">
                                          <p:val>
                                            <p:strVal val="#ppt_x"/>
                                          </p:val>
                                        </p:tav>
                                      </p:tavLst>
                                    </p:anim>
                                    <p:anim calcmode="lin" valueType="num">
                                      <p:cBhvr additive="base">
                                        <p:cTn id="32" dur="8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E1C210-BE3C-482F-B422-DD7E9AE8E423}"/>
              </a:ext>
            </a:extLst>
          </p:cNvPr>
          <p:cNvSpPr>
            <a:spLocks noGrp="1"/>
          </p:cNvSpPr>
          <p:nvPr>
            <p:ph type="body" sz="quarter" idx="10"/>
          </p:nvPr>
        </p:nvSpPr>
        <p:spPr>
          <a:xfrm>
            <a:off x="275481" y="1212850"/>
            <a:ext cx="11885514" cy="4949047"/>
          </a:xfrm>
        </p:spPr>
        <p:txBody>
          <a:bodyPr vert="horz" wrap="square" lIns="146304" tIns="91440" rIns="146304" bIns="91440" rtlCol="0" anchor="t">
            <a:spAutoFit/>
          </a:bodyPr>
          <a:lstStyle/>
          <a:p>
            <a:r>
              <a:rPr lang="en-US" dirty="0">
                <a:cs typeface="Segoe UI Light"/>
              </a:rPr>
              <a:t>Move to .NET Core runtime on Windows</a:t>
            </a:r>
            <a:endParaRPr lang="en-US" dirty="0"/>
          </a:p>
          <a:p>
            <a:r>
              <a:rPr lang="en-US" dirty="0">
                <a:cs typeface="Segoe UI Light"/>
              </a:rPr>
              <a:t>Brings in Windows-specific APIs</a:t>
            </a:r>
            <a:endParaRPr lang="en-US" dirty="0"/>
          </a:p>
          <a:p>
            <a:r>
              <a:rPr lang="en-US" dirty="0" err="1"/>
              <a:t>System.Configuration</a:t>
            </a:r>
            <a:endParaRPr lang="en-US" dirty="0">
              <a:cs typeface="Segoe UI Light"/>
            </a:endParaRPr>
          </a:p>
          <a:p>
            <a:r>
              <a:rPr lang="en-US" dirty="0" err="1"/>
              <a:t>System.Drawing</a:t>
            </a:r>
            <a:r>
              <a:rPr lang="en-US" dirty="0"/>
              <a:t> </a:t>
            </a:r>
          </a:p>
          <a:p>
            <a:r>
              <a:rPr lang="en-US" dirty="0" err="1"/>
              <a:t>System.Registry</a:t>
            </a:r>
            <a:endParaRPr lang="en-US" dirty="0"/>
          </a:p>
          <a:p>
            <a:r>
              <a:rPr lang="en-US" dirty="0"/>
              <a:t>And many more…</a:t>
            </a:r>
          </a:p>
          <a:p>
            <a:endParaRPr lang="en-US" dirty="0"/>
          </a:p>
          <a:p>
            <a:pPr marL="0" indent="0">
              <a:buNone/>
            </a:pPr>
            <a:endParaRPr lang="en-US" dirty="0"/>
          </a:p>
        </p:txBody>
      </p:sp>
      <p:sp>
        <p:nvSpPr>
          <p:cNvPr id="3" name="Title 2">
            <a:extLst>
              <a:ext uri="{FF2B5EF4-FFF2-40B4-BE49-F238E27FC236}">
                <a16:creationId xmlns:a16="http://schemas.microsoft.com/office/drawing/2014/main" id="{73310152-5D53-4C84-9786-B301FBFFA1BB}"/>
              </a:ext>
            </a:extLst>
          </p:cNvPr>
          <p:cNvSpPr>
            <a:spLocks noGrp="1"/>
          </p:cNvSpPr>
          <p:nvPr>
            <p:ph type="title"/>
          </p:nvPr>
        </p:nvSpPr>
        <p:spPr>
          <a:xfrm>
            <a:off x="274639" y="295274"/>
            <a:ext cx="11886356" cy="917575"/>
          </a:xfrm>
        </p:spPr>
        <p:txBody>
          <a:bodyPr/>
          <a:lstStyle/>
          <a:p>
            <a:r>
              <a:rPr lang="en-US" dirty="0"/>
              <a:t>Windows Compatibility Pack for .NET Core</a:t>
            </a:r>
          </a:p>
        </p:txBody>
      </p:sp>
      <p:grpSp>
        <p:nvGrpSpPr>
          <p:cNvPr id="19" name="Group 18">
            <a:extLst>
              <a:ext uri="{FF2B5EF4-FFF2-40B4-BE49-F238E27FC236}">
                <a16:creationId xmlns:a16="http://schemas.microsoft.com/office/drawing/2014/main" id="{4BED349B-00F8-4A49-B756-61A27466AF20}"/>
              </a:ext>
            </a:extLst>
          </p:cNvPr>
          <p:cNvGrpSpPr/>
          <p:nvPr/>
        </p:nvGrpSpPr>
        <p:grpSpPr>
          <a:xfrm>
            <a:off x="5837237" y="3116262"/>
            <a:ext cx="5943600" cy="3124200"/>
            <a:chOff x="5837237" y="3116262"/>
            <a:chExt cx="5943600" cy="3124200"/>
          </a:xfrm>
        </p:grpSpPr>
        <p:grpSp>
          <p:nvGrpSpPr>
            <p:cNvPr id="8" name="Group 7">
              <a:extLst>
                <a:ext uri="{FF2B5EF4-FFF2-40B4-BE49-F238E27FC236}">
                  <a16:creationId xmlns:a16="http://schemas.microsoft.com/office/drawing/2014/main" id="{B5A03DE0-A3D9-4440-AEAB-C8E160A0D30E}"/>
                </a:ext>
              </a:extLst>
            </p:cNvPr>
            <p:cNvGrpSpPr/>
            <p:nvPr/>
          </p:nvGrpSpPr>
          <p:grpSpPr>
            <a:xfrm>
              <a:off x="5989637" y="3268662"/>
              <a:ext cx="5611685" cy="2095621"/>
              <a:chOff x="717449" y="1367246"/>
              <a:chExt cx="5870780" cy="2095621"/>
            </a:xfrm>
          </p:grpSpPr>
          <p:grpSp>
            <p:nvGrpSpPr>
              <p:cNvPr id="9" name="Group 8">
                <a:extLst>
                  <a:ext uri="{FF2B5EF4-FFF2-40B4-BE49-F238E27FC236}">
                    <a16:creationId xmlns:a16="http://schemas.microsoft.com/office/drawing/2014/main" id="{FCFE23A5-8AE6-47E5-9239-5029354FC417}"/>
                  </a:ext>
                </a:extLst>
              </p:cNvPr>
              <p:cNvGrpSpPr/>
              <p:nvPr/>
            </p:nvGrpSpPr>
            <p:grpSpPr>
              <a:xfrm>
                <a:off x="717449" y="1367246"/>
                <a:ext cx="5870780" cy="2095621"/>
                <a:chOff x="717449" y="1367246"/>
                <a:chExt cx="5870780" cy="2095621"/>
              </a:xfrm>
            </p:grpSpPr>
            <p:sp>
              <p:nvSpPr>
                <p:cNvPr id="12" name="Rectangle 11">
                  <a:extLst>
                    <a:ext uri="{FF2B5EF4-FFF2-40B4-BE49-F238E27FC236}">
                      <a16:creationId xmlns:a16="http://schemas.microsoft.com/office/drawing/2014/main" id="{2DABBE02-E824-4C1F-B277-9C912F706B79}"/>
                    </a:ext>
                  </a:extLst>
                </p:cNvPr>
                <p:cNvSpPr/>
                <p:nvPr/>
              </p:nvSpPr>
              <p:spPr bwMode="auto">
                <a:xfrm>
                  <a:off x="717510" y="1367246"/>
                  <a:ext cx="2912968" cy="2086084"/>
                </a:xfrm>
                <a:prstGeom prst="rect">
                  <a:avLst/>
                </a:prstGeom>
                <a:solidFill>
                  <a:srgbClr val="D83B01"/>
                </a:solidFill>
                <a:ln w="25400" cap="flat" cmpd="sng" algn="ctr">
                  <a:noFill/>
                  <a:prstDash val="solid"/>
                  <a:headEnd type="none" w="med" len="med"/>
                  <a:tailEnd type="none" w="med" len="med"/>
                </a:ln>
                <a:effectLst/>
              </p:spPr>
              <p:txBody>
                <a:bodyPr vert="horz" wrap="square" lIns="179259" tIns="143407" rIns="179259" bIns="143407" numCol="1" rtlCol="0" anchor="ctr" anchorCtr="0" compatLnSpc="1">
                  <a:prstTxWarp prst="textNoShape">
                    <a:avLst/>
                  </a:prstTxWarp>
                </a:bodyPr>
                <a:lstStyle/>
                <a:p>
                  <a:pPr marL="0" marR="0" lvl="0" indent="0" algn="ctr" defTabSz="894448"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0" marR="0" lvl="0" indent="0" algn="ctr" defTabSz="894448"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 name="Rectangle 12">
                  <a:extLst>
                    <a:ext uri="{FF2B5EF4-FFF2-40B4-BE49-F238E27FC236}">
                      <a16:creationId xmlns:a16="http://schemas.microsoft.com/office/drawing/2014/main" id="{4A546E3C-B681-46C5-9BF0-095B732E31EC}"/>
                    </a:ext>
                  </a:extLst>
                </p:cNvPr>
                <p:cNvSpPr/>
                <p:nvPr/>
              </p:nvSpPr>
              <p:spPr bwMode="auto">
                <a:xfrm>
                  <a:off x="3675261" y="1376783"/>
                  <a:ext cx="2912968" cy="2086084"/>
                </a:xfrm>
                <a:prstGeom prst="rect">
                  <a:avLst/>
                </a:prstGeom>
                <a:solidFill>
                  <a:srgbClr val="0078D7"/>
                </a:solidFill>
                <a:ln w="25400" cap="flat" cmpd="sng" algn="ctr">
                  <a:noFill/>
                  <a:prstDash val="solid"/>
                  <a:headEnd type="none" w="med" len="med"/>
                  <a:tailEnd type="none" w="med" len="med"/>
                </a:ln>
                <a:effectLst/>
              </p:spPr>
              <p:txBody>
                <a:bodyPr vert="horz" wrap="square" lIns="179259" tIns="143407" rIns="179259" bIns="143407" numCol="1" rtlCol="0" anchor="ctr" anchorCtr="0" compatLnSpc="1">
                  <a:prstTxWarp prst="textNoShape">
                    <a:avLst/>
                  </a:prstTxWarp>
                </a:bodyPr>
                <a:lstStyle/>
                <a:p>
                  <a:pPr marL="0" marR="0" lvl="0" indent="0" algn="ctr" defTabSz="894448"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a:p>
                  <a:pPr marL="0" marR="0" lvl="0" indent="0" algn="ctr" defTabSz="894448" rtl="0" eaLnBrk="1" fontAlgn="auto" latinLnBrk="0" hangingPunct="1">
                    <a:lnSpc>
                      <a:spcPct val="9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4" name="TextBox 2">
                  <a:extLst>
                    <a:ext uri="{FF2B5EF4-FFF2-40B4-BE49-F238E27FC236}">
                      <a16:creationId xmlns:a16="http://schemas.microsoft.com/office/drawing/2014/main" id="{0CC4B37D-1D3E-40DB-8F83-973C1631721C}"/>
                    </a:ext>
                  </a:extLst>
                </p:cNvPr>
                <p:cNvSpPr txBox="1"/>
                <p:nvPr/>
              </p:nvSpPr>
              <p:spPr>
                <a:xfrm>
                  <a:off x="717449" y="1367247"/>
                  <a:ext cx="2913030" cy="718662"/>
                </a:xfrm>
                <a:prstGeom prst="rect">
                  <a:avLst/>
                </a:prstGeom>
                <a:solidFill>
                  <a:srgbClr val="000000">
                    <a:alpha val="40000"/>
                  </a:srgbClr>
                </a:solidFill>
              </p:spPr>
              <p:txBody>
                <a:bodyPr wrap="square" lIns="179259" tIns="143407" rIns="179259" bIns="143407" rtlCol="0" anchor="ctr">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10" name="TextBox 2">
                <a:extLst>
                  <a:ext uri="{FF2B5EF4-FFF2-40B4-BE49-F238E27FC236}">
                    <a16:creationId xmlns:a16="http://schemas.microsoft.com/office/drawing/2014/main" id="{A222804A-E752-4BCD-9811-2D6062F6DAF9}"/>
                  </a:ext>
                </a:extLst>
              </p:cNvPr>
              <p:cNvSpPr txBox="1"/>
              <p:nvPr/>
            </p:nvSpPr>
            <p:spPr>
              <a:xfrm>
                <a:off x="3675261" y="1369920"/>
                <a:ext cx="2912968" cy="718662"/>
              </a:xfrm>
              <a:prstGeom prst="rect">
                <a:avLst/>
              </a:prstGeom>
              <a:solidFill>
                <a:srgbClr val="000000">
                  <a:alpha val="40000"/>
                </a:srgbClr>
              </a:solidFill>
            </p:spPr>
            <p:txBody>
              <a:bodyPr wrap="square" lIns="179259" tIns="143407" rIns="179259" bIns="143407" rtlCol="0" anchor="ctr">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961"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16" name="Rectangle 15">
              <a:extLst>
                <a:ext uri="{FF2B5EF4-FFF2-40B4-BE49-F238E27FC236}">
                  <a16:creationId xmlns:a16="http://schemas.microsoft.com/office/drawing/2014/main" id="{DB383779-07A2-43FD-8249-940E00F1BF16}"/>
                </a:ext>
              </a:extLst>
            </p:cNvPr>
            <p:cNvSpPr/>
            <p:nvPr/>
          </p:nvSpPr>
          <p:spPr bwMode="auto">
            <a:xfrm>
              <a:off x="7589837" y="4183062"/>
              <a:ext cx="2438400" cy="838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Segoe UI "/>
                  <a:ea typeface="Segoe UI" pitchFamily="34" charset="0"/>
                  <a:cs typeface="Segoe UI" pitchFamily="34" charset="0"/>
                </a:rPr>
                <a:t>MY APP</a:t>
              </a:r>
            </a:p>
          </p:txBody>
        </p:sp>
        <p:sp>
          <p:nvSpPr>
            <p:cNvPr id="17" name="Rectangle 16">
              <a:extLst>
                <a:ext uri="{FF2B5EF4-FFF2-40B4-BE49-F238E27FC236}">
                  <a16:creationId xmlns:a16="http://schemas.microsoft.com/office/drawing/2014/main" id="{CF3EAEDA-9418-4AFF-8C59-B88814928DFA}"/>
                </a:ext>
              </a:extLst>
            </p:cNvPr>
            <p:cNvSpPr/>
            <p:nvPr/>
          </p:nvSpPr>
          <p:spPr bwMode="auto">
            <a:xfrm>
              <a:off x="5837237" y="3116262"/>
              <a:ext cx="5943600" cy="31242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44656EA8-9B34-445E-821B-D29766ED8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4824" y="5507087"/>
              <a:ext cx="618561" cy="618561"/>
            </a:xfrm>
            <a:prstGeom prst="rect">
              <a:avLst/>
            </a:prstGeom>
          </p:spPr>
        </p:pic>
      </p:grpSp>
    </p:spTree>
    <p:extLst>
      <p:ext uri="{BB962C8B-B14F-4D97-AF65-F5344CB8AC3E}">
        <p14:creationId xmlns:p14="http://schemas.microsoft.com/office/powerpoint/2010/main" val="312857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1211263"/>
            <a:ext cx="11810935" cy="1828786"/>
          </a:xfrm>
        </p:spPr>
        <p:txBody>
          <a:bodyPr/>
          <a:lstStyle/>
          <a:p>
            <a:r>
              <a:rPr lang="en-US" dirty="0"/>
              <a:t>Demo: Windows Compatibility Pack for .NET Core</a:t>
            </a:r>
          </a:p>
        </p:txBody>
      </p:sp>
      <p:sp>
        <p:nvSpPr>
          <p:cNvPr id="4" name="Text Placeholder 3"/>
          <p:cNvSpPr>
            <a:spLocks noGrp="1"/>
          </p:cNvSpPr>
          <p:nvPr>
            <p:ph type="body" sz="quarter" idx="12"/>
          </p:nvPr>
        </p:nvSpPr>
        <p:spPr/>
        <p:txBody>
          <a:bodyPr/>
          <a:lstStyle/>
          <a:p>
            <a:r>
              <a:rPr lang="en-US" dirty="0"/>
              <a:t>Scott Hunter</a:t>
            </a:r>
          </a:p>
        </p:txBody>
      </p:sp>
    </p:spTree>
    <p:extLst>
      <p:ext uri="{BB962C8B-B14F-4D97-AF65-F5344CB8AC3E}">
        <p14:creationId xmlns:p14="http://schemas.microsoft.com/office/powerpoint/2010/main" val="76903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1211263"/>
            <a:ext cx="11810935" cy="1828786"/>
          </a:xfrm>
        </p:spPr>
        <p:txBody>
          <a:bodyPr/>
          <a:lstStyle/>
          <a:p>
            <a:r>
              <a:rPr lang="en-US" dirty="0"/>
              <a:t>Modern Architectures</a:t>
            </a:r>
          </a:p>
        </p:txBody>
      </p:sp>
    </p:spTree>
    <p:extLst>
      <p:ext uri="{BB962C8B-B14F-4D97-AF65-F5344CB8AC3E}">
        <p14:creationId xmlns:p14="http://schemas.microsoft.com/office/powerpoint/2010/main" val="211905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87CFA6-2EB8-4311-8635-A916AE4966C0}"/>
              </a:ext>
            </a:extLst>
          </p:cNvPr>
          <p:cNvPicPr>
            <a:picLocks noChangeAspect="1"/>
          </p:cNvPicPr>
          <p:nvPr/>
        </p:nvPicPr>
        <p:blipFill>
          <a:blip r:embed="rId3"/>
          <a:stretch>
            <a:fillRect/>
          </a:stretch>
        </p:blipFill>
        <p:spPr>
          <a:xfrm>
            <a:off x="281668" y="-1"/>
            <a:ext cx="11873137" cy="6994525"/>
          </a:xfrm>
          <a:prstGeom prst="rect">
            <a:avLst/>
          </a:prstGeom>
        </p:spPr>
      </p:pic>
      <p:sp>
        <p:nvSpPr>
          <p:cNvPr id="7" name="TextBox 6">
            <a:extLst>
              <a:ext uri="{FF2B5EF4-FFF2-40B4-BE49-F238E27FC236}">
                <a16:creationId xmlns:a16="http://schemas.microsoft.com/office/drawing/2014/main" id="{8ED322E5-D3D2-4362-807A-D14BC172D101}"/>
              </a:ext>
            </a:extLst>
          </p:cNvPr>
          <p:cNvSpPr txBox="1"/>
          <p:nvPr/>
        </p:nvSpPr>
        <p:spPr>
          <a:xfrm>
            <a:off x="4237037" y="677862"/>
            <a:ext cx="3886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4"/>
              </a:rPr>
              <a:t>www.dot.net/architecture</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37515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6052231" y="3266109"/>
            <a:ext cx="3077591" cy="478376"/>
          </a:xfrm>
          <a:prstGeom prst="rect">
            <a:avLst/>
          </a:prstGeom>
          <a:noFill/>
        </p:spPr>
        <p:txBody>
          <a:bodyPr wrap="square" rtlCol="0">
            <a:spAutoFit/>
          </a:bodyPr>
          <a:lstStyle>
            <a:defPPr>
              <a:defRPr lang="en-US"/>
            </a:defPPr>
            <a:lvl1pPr marR="0" lvl="0" indent="0" algn="ctr" defTabSz="913601" eaLnBrk="0" fontAlgn="base" hangingPunct="0">
              <a:lnSpc>
                <a:spcPct val="100000"/>
              </a:lnSpc>
              <a:spcBef>
                <a:spcPct val="0"/>
              </a:spcBef>
              <a:spcAft>
                <a:spcPct val="0"/>
              </a:spcAft>
              <a:buClrTx/>
              <a:buSzTx/>
              <a:buFontTx/>
              <a:buNone/>
              <a:tabLst/>
              <a:defRPr kumimoji="0" sz="2400" b="0" i="0" u="none" strike="noStrike"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r>
              <a:rPr lang="en-US" sz="2448" dirty="0"/>
              <a:t>INFRASTRUCTURE</a:t>
            </a:r>
          </a:p>
        </p:txBody>
      </p:sp>
      <p:grpSp>
        <p:nvGrpSpPr>
          <p:cNvPr id="42" name="Group 41"/>
          <p:cNvGrpSpPr/>
          <p:nvPr/>
        </p:nvGrpSpPr>
        <p:grpSpPr>
          <a:xfrm>
            <a:off x="6097745" y="3941456"/>
            <a:ext cx="5629371" cy="699999"/>
            <a:chOff x="6591666" y="5675841"/>
            <a:chExt cx="5519492" cy="686336"/>
          </a:xfrm>
        </p:grpSpPr>
        <p:pic>
          <p:nvPicPr>
            <p:cNvPr id="43" name="Picture 4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87434" y="5777228"/>
              <a:ext cx="1423724" cy="483562"/>
            </a:xfrm>
            <a:prstGeom prst="rect">
              <a:avLst/>
            </a:prstGeom>
          </p:spPr>
        </p:pic>
        <p:sp>
          <p:nvSpPr>
            <p:cNvPr id="47" name="Freeform 6"/>
            <p:cNvSpPr>
              <a:spLocks noEditPoints="1"/>
            </p:cNvSpPr>
            <p:nvPr/>
          </p:nvSpPr>
          <p:spPr bwMode="auto">
            <a:xfrm>
              <a:off x="10217386" y="5799651"/>
              <a:ext cx="390599" cy="438717"/>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lumMod val="50000"/>
              </a:srgbClr>
            </a:solidFill>
            <a:ln w="10795" cap="flat" cmpd="sng" algn="ctr">
              <a:no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13210" eaLnBrk="0" fontAlgn="base" hangingPunct="0">
                <a:lnSpc>
                  <a:spcPct val="90000"/>
                </a:lnSpc>
                <a:spcBef>
                  <a:spcPct val="0"/>
                </a:spcBef>
                <a:spcAft>
                  <a:spcPct val="0"/>
                </a:spcAft>
                <a:defRPr/>
              </a:pPr>
              <a:endParaRPr lang="en-US" sz="1999" kern="0" spc="-50">
                <a:gradFill>
                  <a:gsLst>
                    <a:gs pos="1250">
                      <a:srgbClr val="EFEFEF"/>
                    </a:gs>
                    <a:gs pos="10417">
                      <a:srgbClr val="EFEFEF"/>
                    </a:gs>
                  </a:gsLst>
                  <a:lin ang="5400000" scaled="0"/>
                </a:gradFill>
                <a:latin typeface="Segoe UI Light"/>
                <a:ea typeface="MS PGothic" panose="020B0600070205080204" pitchFamily="34" charset="-128"/>
              </a:endParaRPr>
            </a:p>
          </p:txBody>
        </p:sp>
        <p:pic>
          <p:nvPicPr>
            <p:cNvPr id="46" name="Picture 2" descr="http://www.highvail.com/wp-content/uploads/2014/12/RedHat-IsoLog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376879" y="5675841"/>
              <a:ext cx="790327" cy="68633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1666" y="5766812"/>
              <a:ext cx="1975205" cy="504394"/>
            </a:xfrm>
            <a:prstGeom prst="rect">
              <a:avLst/>
            </a:prstGeom>
          </p:spPr>
        </p:pic>
        <p:pic>
          <p:nvPicPr>
            <p:cNvPr id="30722" name="Picture 2" descr="http://4.bp.blogspot.com/-bNfHa5G9pqk/TeDlhHQchXI/AAAAAAAACIQ/8OKNn24Mnlg/s1600/Canonical-Logo-Small-Original.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10605" y="5692637"/>
              <a:ext cx="766975" cy="65274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lvl="0"/>
            <a:r>
              <a:rPr lang="en-US" dirty="0"/>
              <a:t>Choice + OSS + Flexibility with Azure</a:t>
            </a:r>
          </a:p>
        </p:txBody>
      </p:sp>
      <p:sp>
        <p:nvSpPr>
          <p:cNvPr id="60" name="TextBox 59"/>
          <p:cNvSpPr txBox="1"/>
          <p:nvPr/>
        </p:nvSpPr>
        <p:spPr>
          <a:xfrm>
            <a:off x="465331" y="1419179"/>
            <a:ext cx="2414456" cy="478376"/>
          </a:xfrm>
          <a:prstGeom prst="rect">
            <a:avLst/>
          </a:prstGeom>
          <a:noFill/>
        </p:spPr>
        <p:txBody>
          <a:bodyPr wrap="square" rtlCol="0">
            <a:spAutoFit/>
          </a:bodyPr>
          <a:lstStyle/>
          <a:p>
            <a:pPr defTabSz="931782" eaLnBrk="0" fontAlgn="base" hangingPunct="0">
              <a:spcBef>
                <a:spcPct val="0"/>
              </a:spcBef>
              <a:spcAft>
                <a:spcPct val="0"/>
              </a:spcAft>
              <a:defRPr/>
            </a:pPr>
            <a:r>
              <a:rPr lang="en-US" sz="244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DEVOPS</a:t>
            </a:r>
          </a:p>
        </p:txBody>
      </p:sp>
      <p:grpSp>
        <p:nvGrpSpPr>
          <p:cNvPr id="28" name="Group 27"/>
          <p:cNvGrpSpPr/>
          <p:nvPr/>
        </p:nvGrpSpPr>
        <p:grpSpPr>
          <a:xfrm>
            <a:off x="651575" y="2036481"/>
            <a:ext cx="4290528" cy="698315"/>
            <a:chOff x="4002207" y="2115999"/>
            <a:chExt cx="4206782" cy="684685"/>
          </a:xfrm>
        </p:grpSpPr>
        <p:pic>
          <p:nvPicPr>
            <p:cNvPr id="53" name="Picture 52"/>
            <p:cNvPicPr>
              <a:picLocks noChangeAspect="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4002207" y="2198606"/>
              <a:ext cx="1112452" cy="519470"/>
            </a:xfrm>
            <a:prstGeom prst="rect">
              <a:avLst/>
            </a:prstGeom>
          </p:spPr>
        </p:pic>
        <p:pic>
          <p:nvPicPr>
            <p:cNvPr id="54" name="Picture 5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66258" y="2158302"/>
              <a:ext cx="610668" cy="600079"/>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727486" y="2115999"/>
              <a:ext cx="866012" cy="684685"/>
            </a:xfrm>
            <a:prstGeom prst="rect">
              <a:avLst/>
            </a:prstGeom>
          </p:spPr>
        </p:pic>
        <p:pic>
          <p:nvPicPr>
            <p:cNvPr id="57" name="Picture 56"/>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671169" y="2185846"/>
              <a:ext cx="537820" cy="544990"/>
            </a:xfrm>
            <a:prstGeom prst="ellipse">
              <a:avLst/>
            </a:prstGeom>
            <a:solidFill>
              <a:srgbClr val="FFFFFF">
                <a:lumMod val="75000"/>
              </a:srgbClr>
            </a:solidFill>
          </p:spPr>
        </p:pic>
        <p:pic>
          <p:nvPicPr>
            <p:cNvPr id="61" name="Picture 6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201269" y="2228259"/>
              <a:ext cx="621522" cy="460165"/>
            </a:xfrm>
            <a:prstGeom prst="rect">
              <a:avLst/>
            </a:prstGeom>
          </p:spPr>
        </p:pic>
      </p:grpSp>
      <p:sp>
        <p:nvSpPr>
          <p:cNvPr id="68" name="TextBox 67"/>
          <p:cNvSpPr txBox="1"/>
          <p:nvPr/>
        </p:nvSpPr>
        <p:spPr>
          <a:xfrm>
            <a:off x="465331" y="3252203"/>
            <a:ext cx="2489643" cy="478376"/>
          </a:xfrm>
          <a:prstGeom prst="rect">
            <a:avLst/>
          </a:prstGeom>
          <a:noFill/>
        </p:spPr>
        <p:txBody>
          <a:bodyPr wrap="square" rtlCol="0">
            <a:spAutoFit/>
          </a:bodyPr>
          <a:lstStyle>
            <a:defPPr>
              <a:defRPr lang="en-US"/>
            </a:defPPr>
            <a:lvl1pPr marR="0" lvl="0" indent="0" defTabSz="913601" eaLnBrk="0" fontAlgn="base" hangingPunct="0">
              <a:lnSpc>
                <a:spcPct val="100000"/>
              </a:lnSpc>
              <a:spcBef>
                <a:spcPct val="0"/>
              </a:spcBef>
              <a:spcAft>
                <a:spcPct val="0"/>
              </a:spcAft>
              <a:buClrTx/>
              <a:buSzTx/>
              <a:buFontTx/>
              <a:buNone/>
              <a:tabLst/>
              <a:defRPr kumimoji="0" sz="2400" b="0" i="0" u="none" strike="noStrike"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2448" dirty="0"/>
              <a:t>APPLICATIONS</a:t>
            </a:r>
          </a:p>
        </p:txBody>
      </p:sp>
      <p:sp>
        <p:nvSpPr>
          <p:cNvPr id="75" name="TextBox 74"/>
          <p:cNvSpPr txBox="1"/>
          <p:nvPr/>
        </p:nvSpPr>
        <p:spPr>
          <a:xfrm>
            <a:off x="465331" y="5158384"/>
            <a:ext cx="3426303" cy="478376"/>
          </a:xfrm>
          <a:prstGeom prst="rect">
            <a:avLst/>
          </a:prstGeom>
          <a:noFill/>
        </p:spPr>
        <p:txBody>
          <a:bodyPr wrap="square" rtlCol="0">
            <a:spAutoFit/>
          </a:bodyPr>
          <a:lstStyle>
            <a:defPPr>
              <a:defRPr lang="en-US"/>
            </a:defPPr>
            <a:lvl1pPr marR="0" lvl="0" indent="0" defTabSz="913601" eaLnBrk="0" fontAlgn="base" hangingPunct="0">
              <a:lnSpc>
                <a:spcPct val="100000"/>
              </a:lnSpc>
              <a:spcBef>
                <a:spcPct val="0"/>
              </a:spcBef>
              <a:spcAft>
                <a:spcPct val="0"/>
              </a:spcAft>
              <a:buClrTx/>
              <a:buSzTx/>
              <a:buFontTx/>
              <a:buNone/>
              <a:tabLst/>
              <a:defRPr kumimoji="0" sz="2400" b="0" i="0" u="none" strike="noStrike"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2448" dirty="0"/>
              <a:t>APP FRAMEWORKS</a:t>
            </a:r>
          </a:p>
        </p:txBody>
      </p:sp>
      <p:grpSp>
        <p:nvGrpSpPr>
          <p:cNvPr id="37" name="Group 36"/>
          <p:cNvGrpSpPr/>
          <p:nvPr/>
        </p:nvGrpSpPr>
        <p:grpSpPr>
          <a:xfrm>
            <a:off x="594143" y="5728854"/>
            <a:ext cx="4878474" cy="900736"/>
            <a:chOff x="6785162" y="3708304"/>
            <a:chExt cx="4783252" cy="883155"/>
          </a:xfrm>
        </p:grpSpPr>
        <p:pic>
          <p:nvPicPr>
            <p:cNvPr id="71" name="Picture 4" descr="http://www.jbase.com/new/products/images/java.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689554" y="3708304"/>
              <a:ext cx="448359" cy="883155"/>
            </a:xfrm>
            <a:prstGeom prst="rect">
              <a:avLst/>
            </a:prstGeom>
          </p:spPr>
        </p:pic>
        <p:pic>
          <p:nvPicPr>
            <p:cNvPr id="72" name="Picture 71" descr="PHP.png"/>
            <p:cNvPicPr>
              <a:picLocks noChangeAspect="1"/>
            </p:cNvPicPr>
            <p:nvPr/>
          </p:nvPicPr>
          <p:blipFill>
            <a:blip r:embed="rId13" cstate="print">
              <a:extLst/>
            </a:blip>
            <a:stretch>
              <a:fillRect/>
            </a:stretch>
          </p:blipFill>
          <p:spPr>
            <a:xfrm>
              <a:off x="10210203" y="3943924"/>
              <a:ext cx="741882" cy="411915"/>
            </a:xfrm>
            <a:prstGeom prst="rect">
              <a:avLst/>
            </a:prstGeom>
          </p:spPr>
        </p:pic>
        <p:pic>
          <p:nvPicPr>
            <p:cNvPr id="73" name="Picture 72"/>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374981" y="4023223"/>
              <a:ext cx="907684" cy="253316"/>
            </a:xfrm>
            <a:prstGeom prst="rect">
              <a:avLst/>
            </a:prstGeom>
          </p:spPr>
        </p:pic>
        <p:pic>
          <p:nvPicPr>
            <p:cNvPr id="74" name="Picture 73"/>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26437" y="3897315"/>
              <a:ext cx="1495777" cy="505132"/>
            </a:xfrm>
            <a:prstGeom prst="rect">
              <a:avLst/>
            </a:prstGeom>
          </p:spPr>
        </p:pic>
        <p:pic>
          <p:nvPicPr>
            <p:cNvPr id="76" name="Picture 2"/>
            <p:cNvPicPr>
              <a:picLocks noChangeAspect="1" noChangeArrowheads="1"/>
            </p:cNvPicPr>
            <p:nvPr/>
          </p:nvPicPr>
          <p:blipFill>
            <a:blip r:embed="rId16" cstate="print">
              <a:extLst>
                <a:ext uri="{28A0092B-C50C-407E-A947-70E740481C1C}">
                  <a14:useLocalDpi xmlns:a14="http://schemas.microsoft.com/office/drawing/2010/main"/>
                </a:ext>
              </a:extLst>
            </a:blip>
            <a:stretch>
              <a:fillRect/>
            </a:stretch>
          </p:blipFill>
          <p:spPr bwMode="auto">
            <a:xfrm>
              <a:off x="6785162" y="3907275"/>
              <a:ext cx="480523" cy="48521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054618" y="3854992"/>
              <a:ext cx="513796" cy="589778"/>
            </a:xfrm>
            <a:prstGeom prst="rect">
              <a:avLst/>
            </a:prstGeom>
          </p:spPr>
        </p:pic>
      </p:grpSp>
      <p:sp>
        <p:nvSpPr>
          <p:cNvPr id="78" name="TextBox 77"/>
          <p:cNvSpPr txBox="1"/>
          <p:nvPr/>
        </p:nvSpPr>
        <p:spPr>
          <a:xfrm>
            <a:off x="6029059" y="1419179"/>
            <a:ext cx="5852378" cy="478376"/>
          </a:xfrm>
          <a:prstGeom prst="rect">
            <a:avLst/>
          </a:prstGeom>
          <a:noFill/>
        </p:spPr>
        <p:txBody>
          <a:bodyPr wrap="square" rtlCol="0">
            <a:spAutoFit/>
          </a:bodyPr>
          <a:lstStyle>
            <a:defPPr>
              <a:defRPr lang="en-US"/>
            </a:defPPr>
            <a:lvl1pPr marR="0" lvl="0" indent="0" algn="ctr" defTabSz="913601" eaLnBrk="0" fontAlgn="base" hangingPunct="0">
              <a:lnSpc>
                <a:spcPct val="100000"/>
              </a:lnSpc>
              <a:spcBef>
                <a:spcPct val="0"/>
              </a:spcBef>
              <a:spcAft>
                <a:spcPct val="0"/>
              </a:spcAft>
              <a:buClrTx/>
              <a:buSzTx/>
              <a:buFontTx/>
              <a:buNone/>
              <a:tabLst/>
              <a:defRPr kumimoji="0" sz="2400" b="0" i="0" u="none" strike="noStrike"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l"/>
            <a:r>
              <a:rPr lang="en-US" sz="2448" dirty="0"/>
              <a:t>DATABASES &amp; MIDDLEWARE</a:t>
            </a:r>
          </a:p>
        </p:txBody>
      </p:sp>
      <p:grpSp>
        <p:nvGrpSpPr>
          <p:cNvPr id="38" name="Group 37"/>
          <p:cNvGrpSpPr/>
          <p:nvPr/>
        </p:nvGrpSpPr>
        <p:grpSpPr>
          <a:xfrm>
            <a:off x="6201765" y="2126795"/>
            <a:ext cx="5506969" cy="517686"/>
            <a:chOff x="523509" y="5765219"/>
            <a:chExt cx="5399479" cy="507581"/>
          </a:xfrm>
        </p:grpSpPr>
        <p:pic>
          <p:nvPicPr>
            <p:cNvPr id="79" name="Picture 78"/>
            <p:cNvPicPr>
              <a:picLocks noChangeAspect="1"/>
            </p:cNvPicPr>
            <p:nvPr/>
          </p:nvPicPr>
          <p:blipFill>
            <a:blip r:embed="rId18" cstate="print">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457827" y="5824753"/>
              <a:ext cx="1264824" cy="388512"/>
            </a:xfrm>
            <a:prstGeom prst="rect">
              <a:avLst/>
            </a:prstGeom>
          </p:spPr>
        </p:pic>
        <p:pic>
          <p:nvPicPr>
            <p:cNvPr id="80" name="Picture 79"/>
            <p:cNvPicPr>
              <a:picLocks noChangeAspect="1"/>
            </p:cNvPicPr>
            <p:nvPr/>
          </p:nvPicPr>
          <p:blipFill>
            <a:blip r:embed="rId19"/>
            <a:stretch>
              <a:fillRect/>
            </a:stretch>
          </p:blipFill>
          <p:spPr>
            <a:xfrm>
              <a:off x="2672333" y="5851295"/>
              <a:ext cx="733398" cy="335428"/>
            </a:xfrm>
            <a:prstGeom prst="rect">
              <a:avLst/>
            </a:prstGeom>
          </p:spPr>
        </p:pic>
        <p:pic>
          <p:nvPicPr>
            <p:cNvPr id="81" name="Picture 80"/>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708782" y="5862579"/>
              <a:ext cx="827725" cy="312860"/>
            </a:xfrm>
            <a:prstGeom prst="rect">
              <a:avLst/>
            </a:prstGeom>
          </p:spPr>
        </p:pic>
        <p:pic>
          <p:nvPicPr>
            <p:cNvPr id="82" name="Picture 81"/>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62973" y="5805953"/>
              <a:ext cx="549738" cy="426112"/>
            </a:xfrm>
            <a:prstGeom prst="rect">
              <a:avLst/>
            </a:prstGeom>
          </p:spPr>
        </p:pic>
        <p:pic>
          <p:nvPicPr>
            <p:cNvPr id="83" name="Picture 82"/>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23509" y="5765219"/>
              <a:ext cx="382526" cy="507581"/>
            </a:xfrm>
            <a:prstGeom prst="rect">
              <a:avLst/>
            </a:prstGeom>
          </p:spPr>
        </p:pic>
        <p:pic>
          <p:nvPicPr>
            <p:cNvPr id="84" name="Picture 2" descr="Image result for DataStax"/>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4838598" y="5906956"/>
              <a:ext cx="1084390" cy="2241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Connector 24"/>
          <p:cNvCxnSpPr/>
          <p:nvPr/>
        </p:nvCxnSpPr>
        <p:spPr>
          <a:xfrm>
            <a:off x="465331" y="1885482"/>
            <a:ext cx="494279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65331" y="3730412"/>
            <a:ext cx="494279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029059" y="1885483"/>
            <a:ext cx="559562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029059" y="3730412"/>
            <a:ext cx="559562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a:off x="465331" y="5636166"/>
            <a:ext cx="494279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0B4432D-C975-4D3A-BE17-18FEF2594D9A}"/>
              </a:ext>
            </a:extLst>
          </p:cNvPr>
          <p:cNvGrpSpPr/>
          <p:nvPr/>
        </p:nvGrpSpPr>
        <p:grpSpPr>
          <a:xfrm>
            <a:off x="465330" y="3888712"/>
            <a:ext cx="4533015" cy="752744"/>
            <a:chOff x="987378" y="3810677"/>
            <a:chExt cx="4444536" cy="738051"/>
          </a:xfrm>
        </p:grpSpPr>
        <p:pic>
          <p:nvPicPr>
            <p:cNvPr id="63" name="Picture 10" descr="https://encrypted-tbn3.gstatic.com/images?q=tbn:ANd9GcQgAB8I4GUYPGAuHqEufTpFML_JWZior9mwUJP3P5Tro4I_bcL5"/>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3167808" y="3922668"/>
              <a:ext cx="534692" cy="514070"/>
            </a:xfrm>
            <a:prstGeom prst="rect">
              <a:avLst/>
            </a:prstGeom>
            <a:extLst>
              <a:ext uri="{909E8E84-426E-40DD-AFC4-6F175D3DCCD1}">
                <a14:hiddenFill xmlns:a14="http://schemas.microsoft.com/office/drawing/2010/main">
                  <a:solidFill>
                    <a:srgbClr val="FFFFFF"/>
                  </a:solidFill>
                </a14:hiddenFill>
              </a:ext>
            </a:extLst>
          </p:spPr>
        </p:pic>
        <p:pic>
          <p:nvPicPr>
            <p:cNvPr id="64" name="Picture 63"/>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810567" y="3891022"/>
              <a:ext cx="809595" cy="577363"/>
            </a:xfrm>
            <a:prstGeom prst="rect">
              <a:avLst/>
            </a:prstGeom>
          </p:spPr>
        </p:pic>
        <p:grpSp>
          <p:nvGrpSpPr>
            <p:cNvPr id="65" name="Group 64"/>
            <p:cNvGrpSpPr/>
            <p:nvPr/>
          </p:nvGrpSpPr>
          <p:grpSpPr>
            <a:xfrm>
              <a:off x="4728229" y="3810677"/>
              <a:ext cx="703685" cy="738051"/>
              <a:chOff x="11222537" y="1993577"/>
              <a:chExt cx="703685" cy="738051"/>
            </a:xfrm>
          </p:grpSpPr>
          <p:pic>
            <p:nvPicPr>
              <p:cNvPr id="66" name="Picture 65"/>
              <p:cNvPicPr>
                <a:picLocks noChangeAspect="1"/>
              </p:cNvPicPr>
              <p:nvPr/>
            </p:nvPicPr>
            <p:blipFill rotWithShape="1">
              <a:blip r:embed="rId26" cstate="print">
                <a:extLst>
                  <a:ext uri="{28A0092B-C50C-407E-A947-70E740481C1C}">
                    <a14:useLocalDpi xmlns:a14="http://schemas.microsoft.com/office/drawing/2010/main"/>
                  </a:ext>
                </a:extLst>
              </a:blip>
              <a:srcRect/>
              <a:stretch/>
            </p:blipFill>
            <p:spPr>
              <a:xfrm>
                <a:off x="11222537" y="1993577"/>
                <a:ext cx="677367" cy="583774"/>
              </a:xfrm>
              <a:prstGeom prst="rect">
                <a:avLst/>
              </a:prstGeom>
            </p:spPr>
          </p:pic>
          <p:pic>
            <p:nvPicPr>
              <p:cNvPr id="67" name="Picture 66"/>
              <p:cNvPicPr>
                <a:picLocks noChangeAspect="1"/>
              </p:cNvPicPr>
              <p:nvPr/>
            </p:nvPicPr>
            <p:blipFill rotWithShape="1">
              <a:blip r:embed="rId27" cstate="print">
                <a:extLst>
                  <a:ext uri="{28A0092B-C50C-407E-A947-70E740481C1C}">
                    <a14:useLocalDpi xmlns:a14="http://schemas.microsoft.com/office/drawing/2010/main"/>
                  </a:ext>
                </a:extLst>
              </a:blip>
              <a:srcRect/>
              <a:stretch/>
            </p:blipFill>
            <p:spPr>
              <a:xfrm>
                <a:off x="11248854" y="2517344"/>
                <a:ext cx="677368" cy="214284"/>
              </a:xfrm>
              <a:prstGeom prst="rect">
                <a:avLst/>
              </a:prstGeom>
            </p:spPr>
          </p:pic>
        </p:grpSp>
        <p:pic>
          <p:nvPicPr>
            <p:cNvPr id="69" name="Picture 68"/>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2478678" y="3932672"/>
              <a:ext cx="494064" cy="494063"/>
            </a:xfrm>
            <a:prstGeom prst="rect">
              <a:avLst/>
            </a:prstGeom>
          </p:spPr>
        </p:pic>
        <p:pic>
          <p:nvPicPr>
            <p:cNvPr id="70" name="Picture 69"/>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987378" y="3885592"/>
              <a:ext cx="718459" cy="479084"/>
            </a:xfrm>
            <a:prstGeom prst="rect">
              <a:avLst/>
            </a:prstGeom>
          </p:spPr>
        </p:pic>
        <p:pic>
          <p:nvPicPr>
            <p:cNvPr id="4" name="Picture 3">
              <a:extLst>
                <a:ext uri="{FF2B5EF4-FFF2-40B4-BE49-F238E27FC236}">
                  <a16:creationId xmlns:a16="http://schemas.microsoft.com/office/drawing/2014/main" id="{6248B78C-62A6-4A35-9AE8-3781767F7E3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803370" y="3882428"/>
              <a:ext cx="571500" cy="571500"/>
            </a:xfrm>
            <a:prstGeom prst="rect">
              <a:avLst/>
            </a:prstGeom>
          </p:spPr>
        </p:pic>
      </p:grpSp>
      <p:sp>
        <p:nvSpPr>
          <p:cNvPr id="48" name="Title 1">
            <a:extLst>
              <a:ext uri="{FF2B5EF4-FFF2-40B4-BE49-F238E27FC236}">
                <a16:creationId xmlns:a16="http://schemas.microsoft.com/office/drawing/2014/main" id="{5BC7538F-5E2F-415A-B270-356E6B094372}"/>
              </a:ext>
            </a:extLst>
          </p:cNvPr>
          <p:cNvSpPr txBox="1">
            <a:spLocks/>
          </p:cNvSpPr>
          <p:nvPr/>
        </p:nvSpPr>
        <p:spPr>
          <a:xfrm>
            <a:off x="6097745" y="5047886"/>
            <a:ext cx="6066458" cy="117655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And great partner solutions…</a:t>
            </a:r>
          </a:p>
        </p:txBody>
      </p:sp>
    </p:spTree>
    <p:extLst>
      <p:ext uri="{BB962C8B-B14F-4D97-AF65-F5344CB8AC3E}">
        <p14:creationId xmlns:p14="http://schemas.microsoft.com/office/powerpoint/2010/main" val="308501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6E4F-FB7A-465B-A717-4A657F36ABFF}"/>
              </a:ext>
            </a:extLst>
          </p:cNvPr>
          <p:cNvSpPr>
            <a:spLocks noGrp="1"/>
          </p:cNvSpPr>
          <p:nvPr>
            <p:ph type="title"/>
          </p:nvPr>
        </p:nvSpPr>
        <p:spPr>
          <a:xfrm>
            <a:off x="274638" y="295274"/>
            <a:ext cx="11306067" cy="917575"/>
          </a:xfrm>
        </p:spPr>
        <p:txBody>
          <a:bodyPr>
            <a:normAutofit/>
          </a:bodyPr>
          <a:lstStyle/>
          <a:p>
            <a:r>
              <a:rPr lang="en-US" dirty="0"/>
              <a:t>Welcome </a:t>
            </a:r>
            <a:r>
              <a:rPr lang="en-US" dirty="0" err="1"/>
              <a:t>Steeltoe</a:t>
            </a:r>
            <a:r>
              <a:rPr lang="en-US" dirty="0"/>
              <a:t> to .NET Foundation</a:t>
            </a:r>
          </a:p>
        </p:txBody>
      </p:sp>
      <p:sp>
        <p:nvSpPr>
          <p:cNvPr id="3" name="Content Placeholder 2">
            <a:extLst>
              <a:ext uri="{FF2B5EF4-FFF2-40B4-BE49-F238E27FC236}">
                <a16:creationId xmlns:a16="http://schemas.microsoft.com/office/drawing/2014/main" id="{F067AE5E-8E66-4E49-9352-E4B973987570}"/>
              </a:ext>
            </a:extLst>
          </p:cNvPr>
          <p:cNvSpPr>
            <a:spLocks noGrp="1"/>
          </p:cNvSpPr>
          <p:nvPr>
            <p:ph idx="1"/>
          </p:nvPr>
        </p:nvSpPr>
        <p:spPr>
          <a:xfrm>
            <a:off x="99781" y="1744662"/>
            <a:ext cx="9242656" cy="4244396"/>
          </a:xfrm>
        </p:spPr>
        <p:txBody>
          <a:bodyPr>
            <a:normAutofit fontScale="85000" lnSpcReduction="10000"/>
          </a:bodyPr>
          <a:lstStyle/>
          <a:p>
            <a:pPr lvl="0"/>
            <a:r>
              <a:rPr lang="en-US" dirty="0"/>
              <a:t>Resilient .NET microservices</a:t>
            </a:r>
          </a:p>
          <a:p>
            <a:pPr lvl="0"/>
            <a:r>
              <a:rPr lang="en-US" dirty="0"/>
              <a:t>Cloud-native Security</a:t>
            </a:r>
          </a:p>
          <a:p>
            <a:pPr lvl="0"/>
            <a:r>
              <a:rPr lang="en-US" dirty="0"/>
              <a:t>Data Connectors </a:t>
            </a:r>
          </a:p>
          <a:p>
            <a:pPr lvl="0"/>
            <a:r>
              <a:rPr lang="en-US" dirty="0"/>
              <a:t>Service discovery with Netflix Eureka </a:t>
            </a:r>
          </a:p>
          <a:p>
            <a:pPr lvl="0"/>
            <a:r>
              <a:rPr lang="en-US" dirty="0"/>
              <a:t>Circuit breakers with Netflix </a:t>
            </a:r>
            <a:r>
              <a:rPr lang="en-US" dirty="0" err="1"/>
              <a:t>Hystrix</a:t>
            </a:r>
            <a:endParaRPr lang="en-US" dirty="0"/>
          </a:p>
          <a:p>
            <a:pPr lvl="0"/>
            <a:r>
              <a:rPr lang="en-US" dirty="0"/>
              <a:t>Shared config with Spring Cloud Configuration Server</a:t>
            </a:r>
          </a:p>
          <a:p>
            <a:pPr lvl="0"/>
            <a:r>
              <a:rPr lang="en-US" dirty="0"/>
              <a:t>Integration with Cloud Foundry </a:t>
            </a:r>
          </a:p>
          <a:p>
            <a:pPr lvl="0"/>
            <a:r>
              <a:rPr lang="en-US" dirty="0"/>
              <a:t>Plus Management tools for production microservices</a:t>
            </a:r>
          </a:p>
          <a:p>
            <a:endParaRPr lang="en-US" dirty="0"/>
          </a:p>
        </p:txBody>
      </p:sp>
      <p:pic>
        <p:nvPicPr>
          <p:cNvPr id="6" name="Picture 5">
            <a:extLst>
              <a:ext uri="{FF2B5EF4-FFF2-40B4-BE49-F238E27FC236}">
                <a16:creationId xmlns:a16="http://schemas.microsoft.com/office/drawing/2014/main" id="{45D92B43-4ECF-4686-B9AF-C2C0FC3DA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1368" y="3967735"/>
            <a:ext cx="2332195" cy="2332195"/>
          </a:xfrm>
          <a:prstGeom prst="rect">
            <a:avLst/>
          </a:prstGeom>
        </p:spPr>
      </p:pic>
      <p:pic>
        <p:nvPicPr>
          <p:cNvPr id="7" name="Picture 6">
            <a:extLst>
              <a:ext uri="{FF2B5EF4-FFF2-40B4-BE49-F238E27FC236}">
                <a16:creationId xmlns:a16="http://schemas.microsoft.com/office/drawing/2014/main" id="{8A2C92C2-DDB4-4611-A4D7-592D9EE78510}"/>
              </a:ext>
            </a:extLst>
          </p:cNvPr>
          <p:cNvPicPr>
            <a:picLocks noChangeAspect="1"/>
          </p:cNvPicPr>
          <p:nvPr/>
        </p:nvPicPr>
        <p:blipFill>
          <a:blip r:embed="rId4"/>
          <a:stretch>
            <a:fillRect/>
          </a:stretch>
        </p:blipFill>
        <p:spPr>
          <a:xfrm>
            <a:off x="9845738" y="1665150"/>
            <a:ext cx="1971396" cy="1971396"/>
          </a:xfrm>
          <a:prstGeom prst="rect">
            <a:avLst/>
          </a:prstGeom>
        </p:spPr>
      </p:pic>
    </p:spTree>
    <p:extLst>
      <p:ext uri="{BB962C8B-B14F-4D97-AF65-F5344CB8AC3E}">
        <p14:creationId xmlns:p14="http://schemas.microsoft.com/office/powerpoint/2010/main" val="314181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12201" y="3180042"/>
            <a:ext cx="3510489" cy="634440"/>
          </a:xfrm>
          <a:prstGeom prst="rect">
            <a:avLst/>
          </a:prstGeom>
          <a:noFill/>
        </p:spPr>
        <p:txBody>
          <a:bodyPr wrap="square" lIns="182854" tIns="146283" rIns="182854" bIns="146283" rtlCol="0" anchor="ctr" anchorCtr="0">
            <a:spAutoFit/>
          </a:bodyPr>
          <a:lstStyle/>
          <a:p>
            <a:pPr algn="ctr" defTabSz="932563">
              <a:lnSpc>
                <a:spcPct val="90000"/>
              </a:lnSpc>
              <a:spcAft>
                <a:spcPts val="600"/>
              </a:spcAft>
              <a:defRPr/>
            </a:pPr>
            <a:r>
              <a:rPr lang="en-US" sz="2400" b="1">
                <a:gradFill>
                  <a:gsLst>
                    <a:gs pos="1333">
                      <a:prstClr val="white"/>
                    </a:gs>
                    <a:gs pos="8000">
                      <a:prstClr val="white"/>
                    </a:gs>
                  </a:gsLst>
                  <a:lin ang="5400000" scaled="0"/>
                </a:gradFill>
                <a:latin typeface="Segoe UI"/>
              </a:rPr>
              <a:t>.NET ECOSYSTEM</a:t>
            </a:r>
            <a:endParaRPr lang="en-US" sz="1199">
              <a:gradFill>
                <a:gsLst>
                  <a:gs pos="1333">
                    <a:prstClr val="white"/>
                  </a:gs>
                  <a:gs pos="8000">
                    <a:prstClr val="white"/>
                  </a:gs>
                </a:gsLst>
                <a:lin ang="5400000" scaled="0"/>
              </a:gradFill>
              <a:latin typeface="Segoe UI"/>
            </a:endParaRPr>
          </a:p>
        </p:txBody>
      </p:sp>
      <p:pic>
        <p:nvPicPr>
          <p:cNvPr id="22" name="Picture 21"/>
          <p:cNvPicPr>
            <a:picLocks noChangeAspect="1"/>
          </p:cNvPicPr>
          <p:nvPr/>
        </p:nvPicPr>
        <p:blipFill>
          <a:blip r:embed="rId3"/>
          <a:stretch>
            <a:fillRect/>
          </a:stretch>
        </p:blipFill>
        <p:spPr>
          <a:xfrm>
            <a:off x="5165874" y="2530612"/>
            <a:ext cx="1971396" cy="1971396"/>
          </a:xfrm>
          <a:prstGeom prst="rect">
            <a:avLst/>
          </a:prstGeom>
        </p:spPr>
      </p:pic>
      <p:grpSp>
        <p:nvGrpSpPr>
          <p:cNvPr id="159" name="Group 158"/>
          <p:cNvGrpSpPr/>
          <p:nvPr/>
        </p:nvGrpSpPr>
        <p:grpSpPr>
          <a:xfrm>
            <a:off x="3802838" y="967105"/>
            <a:ext cx="5160472" cy="4931306"/>
            <a:chOff x="3802492" y="966743"/>
            <a:chExt cx="5161200" cy="4932008"/>
          </a:xfrm>
        </p:grpSpPr>
        <p:sp>
          <p:nvSpPr>
            <p:cNvPr id="10" name="Oval 9"/>
            <p:cNvSpPr/>
            <p:nvPr/>
          </p:nvSpPr>
          <p:spPr bwMode="auto">
            <a:xfrm>
              <a:off x="4149720" y="1428747"/>
              <a:ext cx="4137022" cy="4137028"/>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43" name="Oval 142"/>
            <p:cNvSpPr/>
            <p:nvPr/>
          </p:nvSpPr>
          <p:spPr bwMode="auto">
            <a:xfrm>
              <a:off x="4085905" y="1879596"/>
              <a:ext cx="990599" cy="990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41" name="Oval 140"/>
            <p:cNvSpPr/>
            <p:nvPr/>
          </p:nvSpPr>
          <p:spPr bwMode="auto">
            <a:xfrm>
              <a:off x="4808938" y="4908150"/>
              <a:ext cx="990599" cy="990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99033" y="5037177"/>
              <a:ext cx="610408" cy="626252"/>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142" name="Oval 141"/>
            <p:cNvSpPr/>
            <p:nvPr/>
          </p:nvSpPr>
          <p:spPr bwMode="auto">
            <a:xfrm>
              <a:off x="3955355" y="3858097"/>
              <a:ext cx="990599" cy="990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40" name="Oval 139"/>
            <p:cNvSpPr/>
            <p:nvPr/>
          </p:nvSpPr>
          <p:spPr bwMode="auto">
            <a:xfrm>
              <a:off x="6614848" y="4870845"/>
              <a:ext cx="990599" cy="990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751631" y="5037179"/>
              <a:ext cx="717034" cy="632268"/>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137" name="Oval 136"/>
            <p:cNvSpPr/>
            <p:nvPr/>
          </p:nvSpPr>
          <p:spPr bwMode="auto">
            <a:xfrm>
              <a:off x="5729230" y="966743"/>
              <a:ext cx="990599" cy="990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937505" y="1200514"/>
              <a:ext cx="558333" cy="565584"/>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grpSp>
          <p:nvGrpSpPr>
            <p:cNvPr id="100" name="Group 35"/>
            <p:cNvGrpSpPr>
              <a:grpSpLocks noChangeAspect="1"/>
            </p:cNvGrpSpPr>
            <p:nvPr/>
          </p:nvGrpSpPr>
          <p:grpSpPr bwMode="auto">
            <a:xfrm>
              <a:off x="4253323" y="1940574"/>
              <a:ext cx="574838" cy="693477"/>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grpSp>
        <p:sp>
          <p:nvSpPr>
            <p:cNvPr id="138" name="Oval 137"/>
            <p:cNvSpPr/>
            <p:nvPr/>
          </p:nvSpPr>
          <p:spPr bwMode="auto">
            <a:xfrm>
              <a:off x="7359537" y="1897062"/>
              <a:ext cx="990599" cy="990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529549" y="1989914"/>
              <a:ext cx="645477" cy="653037"/>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grpSp>
        <p:sp>
          <p:nvSpPr>
            <p:cNvPr id="139" name="Oval 138"/>
            <p:cNvSpPr/>
            <p:nvPr/>
          </p:nvSpPr>
          <p:spPr bwMode="auto">
            <a:xfrm>
              <a:off x="7553361" y="3864789"/>
              <a:ext cx="990599" cy="9906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792274" y="4028586"/>
              <a:ext cx="546718" cy="655542"/>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grpSp>
        <p:grpSp>
          <p:nvGrpSpPr>
            <p:cNvPr id="155" name="Group 154"/>
            <p:cNvGrpSpPr/>
            <p:nvPr/>
          </p:nvGrpSpPr>
          <p:grpSpPr>
            <a:xfrm>
              <a:off x="3802492" y="3020406"/>
              <a:ext cx="671723" cy="671724"/>
              <a:chOff x="3802495" y="3020405"/>
              <a:chExt cx="671724" cy="671724"/>
            </a:xfrm>
          </p:grpSpPr>
          <p:sp>
            <p:nvSpPr>
              <p:cNvPr id="154" name="Oval 153"/>
              <p:cNvSpPr/>
              <p:nvPr/>
            </p:nvSpPr>
            <p:spPr bwMode="auto">
              <a:xfrm>
                <a:off x="3802495" y="3020405"/>
                <a:ext cx="671724" cy="6717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grpSp>
            <p:nvGrpSpPr>
              <p:cNvPr id="149" name="Group 49"/>
              <p:cNvGrpSpPr>
                <a:grpSpLocks noChangeAspect="1"/>
              </p:cNvGrpSpPr>
              <p:nvPr/>
            </p:nvGrpSpPr>
            <p:grpSpPr bwMode="auto">
              <a:xfrm>
                <a:off x="3949980" y="3209536"/>
                <a:ext cx="469620" cy="299956"/>
                <a:chOff x="3417" y="1882"/>
                <a:chExt cx="1002" cy="640"/>
              </a:xfrm>
              <a:solidFill>
                <a:schemeClr val="bg1"/>
              </a:solidFill>
            </p:grpSpPr>
            <p:sp>
              <p:nvSpPr>
                <p:cNvPr id="151" name="Freeform 50"/>
                <p:cNvSpPr>
                  <a:spLocks noEditPoints="1"/>
                </p:cNvSpPr>
                <p:nvPr/>
              </p:nvSpPr>
              <p:spPr bwMode="auto">
                <a:xfrm>
                  <a:off x="3417" y="1914"/>
                  <a:ext cx="34" cy="598"/>
                </a:xfrm>
                <a:custGeom>
                  <a:avLst/>
                  <a:gdLst>
                    <a:gd name="T0" fmla="*/ 17 w 17"/>
                    <a:gd name="T1" fmla="*/ 10 h 296"/>
                    <a:gd name="T2" fmla="*/ 8 w 17"/>
                    <a:gd name="T3" fmla="*/ 19 h 296"/>
                    <a:gd name="T4" fmla="*/ 0 w 17"/>
                    <a:gd name="T5" fmla="*/ 10 h 296"/>
                    <a:gd name="T6" fmla="*/ 9 w 17"/>
                    <a:gd name="T7" fmla="*/ 0 h 296"/>
                    <a:gd name="T8" fmla="*/ 17 w 17"/>
                    <a:gd name="T9" fmla="*/ 10 h 296"/>
                    <a:gd name="T10" fmla="*/ 4 w 17"/>
                    <a:gd name="T11" fmla="*/ 296 h 296"/>
                    <a:gd name="T12" fmla="*/ 4 w 17"/>
                    <a:gd name="T13" fmla="*/ 77 h 296"/>
                    <a:gd name="T14" fmla="*/ 13 w 17"/>
                    <a:gd name="T15" fmla="*/ 77 h 296"/>
                    <a:gd name="T16" fmla="*/ 13 w 17"/>
                    <a:gd name="T17" fmla="*/ 296 h 296"/>
                    <a:gd name="T18" fmla="*/ 4 w 17"/>
                    <a:gd name="T19"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96">
                      <a:moveTo>
                        <a:pt x="17" y="10"/>
                      </a:moveTo>
                      <a:cubicBezTo>
                        <a:pt x="17" y="15"/>
                        <a:pt x="14" y="19"/>
                        <a:pt x="8" y="19"/>
                      </a:cubicBezTo>
                      <a:cubicBezTo>
                        <a:pt x="4" y="19"/>
                        <a:pt x="0" y="15"/>
                        <a:pt x="0" y="10"/>
                      </a:cubicBezTo>
                      <a:cubicBezTo>
                        <a:pt x="0" y="5"/>
                        <a:pt x="4" y="0"/>
                        <a:pt x="9" y="0"/>
                      </a:cubicBezTo>
                      <a:cubicBezTo>
                        <a:pt x="14" y="0"/>
                        <a:pt x="17" y="5"/>
                        <a:pt x="17" y="10"/>
                      </a:cubicBezTo>
                      <a:close/>
                      <a:moveTo>
                        <a:pt x="4" y="296"/>
                      </a:moveTo>
                      <a:cubicBezTo>
                        <a:pt x="4" y="77"/>
                        <a:pt x="4" y="77"/>
                        <a:pt x="4" y="77"/>
                      </a:cubicBezTo>
                      <a:cubicBezTo>
                        <a:pt x="13" y="77"/>
                        <a:pt x="13" y="77"/>
                        <a:pt x="13" y="77"/>
                      </a:cubicBezTo>
                      <a:cubicBezTo>
                        <a:pt x="13" y="296"/>
                        <a:pt x="13" y="296"/>
                        <a:pt x="13" y="296"/>
                      </a:cubicBezTo>
                      <a:lnTo>
                        <a:pt x="4"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152" name="Freeform 51"/>
                <p:cNvSpPr>
                  <a:spLocks noEditPoints="1"/>
                </p:cNvSpPr>
                <p:nvPr/>
              </p:nvSpPr>
              <p:spPr bwMode="auto">
                <a:xfrm>
                  <a:off x="3536" y="1882"/>
                  <a:ext cx="510" cy="640"/>
                </a:xfrm>
                <a:custGeom>
                  <a:avLst/>
                  <a:gdLst>
                    <a:gd name="T0" fmla="*/ 253 w 253"/>
                    <a:gd name="T1" fmla="*/ 156 h 317"/>
                    <a:gd name="T2" fmla="*/ 124 w 253"/>
                    <a:gd name="T3" fmla="*/ 317 h 317"/>
                    <a:gd name="T4" fmla="*/ 0 w 253"/>
                    <a:gd name="T5" fmla="*/ 161 h 317"/>
                    <a:gd name="T6" fmla="*/ 129 w 253"/>
                    <a:gd name="T7" fmla="*/ 0 h 317"/>
                    <a:gd name="T8" fmla="*/ 253 w 253"/>
                    <a:gd name="T9" fmla="*/ 156 h 317"/>
                    <a:gd name="T10" fmla="*/ 10 w 253"/>
                    <a:gd name="T11" fmla="*/ 158 h 317"/>
                    <a:gd name="T12" fmla="*/ 125 w 253"/>
                    <a:gd name="T13" fmla="*/ 307 h 317"/>
                    <a:gd name="T14" fmla="*/ 243 w 253"/>
                    <a:gd name="T15" fmla="*/ 157 h 317"/>
                    <a:gd name="T16" fmla="*/ 130 w 253"/>
                    <a:gd name="T17" fmla="*/ 11 h 317"/>
                    <a:gd name="T18" fmla="*/ 10 w 253"/>
                    <a:gd name="T19" fmla="*/ 15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17">
                      <a:moveTo>
                        <a:pt x="253" y="156"/>
                      </a:moveTo>
                      <a:cubicBezTo>
                        <a:pt x="253" y="266"/>
                        <a:pt x="191" y="317"/>
                        <a:pt x="124" y="317"/>
                      </a:cubicBezTo>
                      <a:cubicBezTo>
                        <a:pt x="56" y="317"/>
                        <a:pt x="0" y="262"/>
                        <a:pt x="0" y="161"/>
                      </a:cubicBezTo>
                      <a:cubicBezTo>
                        <a:pt x="0" y="56"/>
                        <a:pt x="58" y="0"/>
                        <a:pt x="129" y="0"/>
                      </a:cubicBezTo>
                      <a:cubicBezTo>
                        <a:pt x="199" y="0"/>
                        <a:pt x="253" y="55"/>
                        <a:pt x="253" y="156"/>
                      </a:cubicBezTo>
                      <a:close/>
                      <a:moveTo>
                        <a:pt x="10" y="158"/>
                      </a:moveTo>
                      <a:cubicBezTo>
                        <a:pt x="10" y="242"/>
                        <a:pt x="50" y="307"/>
                        <a:pt x="125" y="307"/>
                      </a:cubicBezTo>
                      <a:cubicBezTo>
                        <a:pt x="200" y="307"/>
                        <a:pt x="243" y="240"/>
                        <a:pt x="243" y="157"/>
                      </a:cubicBezTo>
                      <a:cubicBezTo>
                        <a:pt x="243" y="81"/>
                        <a:pt x="209" y="11"/>
                        <a:pt x="130" y="11"/>
                      </a:cubicBezTo>
                      <a:cubicBezTo>
                        <a:pt x="51" y="11"/>
                        <a:pt x="10" y="77"/>
                        <a:pt x="1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sp>
              <p:nvSpPr>
                <p:cNvPr id="153" name="Freeform 52"/>
                <p:cNvSpPr>
                  <a:spLocks/>
                </p:cNvSpPr>
                <p:nvPr/>
              </p:nvSpPr>
              <p:spPr bwMode="auto">
                <a:xfrm>
                  <a:off x="4104" y="1884"/>
                  <a:ext cx="315" cy="636"/>
                </a:xfrm>
                <a:custGeom>
                  <a:avLst/>
                  <a:gdLst>
                    <a:gd name="T0" fmla="*/ 4 w 156"/>
                    <a:gd name="T1" fmla="*/ 287 h 315"/>
                    <a:gd name="T2" fmla="*/ 67 w 156"/>
                    <a:gd name="T3" fmla="*/ 307 h 315"/>
                    <a:gd name="T4" fmla="*/ 147 w 156"/>
                    <a:gd name="T5" fmla="*/ 234 h 315"/>
                    <a:gd name="T6" fmla="*/ 79 w 156"/>
                    <a:gd name="T7" fmla="*/ 154 h 315"/>
                    <a:gd name="T8" fmla="*/ 7 w 156"/>
                    <a:gd name="T9" fmla="*/ 77 h 315"/>
                    <a:gd name="T10" fmla="*/ 91 w 156"/>
                    <a:gd name="T11" fmla="*/ 0 h 315"/>
                    <a:gd name="T12" fmla="*/ 145 w 156"/>
                    <a:gd name="T13" fmla="*/ 13 h 315"/>
                    <a:gd name="T14" fmla="*/ 142 w 156"/>
                    <a:gd name="T15" fmla="*/ 21 h 315"/>
                    <a:gd name="T16" fmla="*/ 90 w 156"/>
                    <a:gd name="T17" fmla="*/ 9 h 315"/>
                    <a:gd name="T18" fmla="*/ 17 w 156"/>
                    <a:gd name="T19" fmla="*/ 76 h 315"/>
                    <a:gd name="T20" fmla="*/ 87 w 156"/>
                    <a:gd name="T21" fmla="*/ 147 h 315"/>
                    <a:gd name="T22" fmla="*/ 156 w 156"/>
                    <a:gd name="T23" fmla="*/ 232 h 315"/>
                    <a:gd name="T24" fmla="*/ 65 w 156"/>
                    <a:gd name="T25" fmla="*/ 315 h 315"/>
                    <a:gd name="T26" fmla="*/ 0 w 156"/>
                    <a:gd name="T27" fmla="*/ 296 h 315"/>
                    <a:gd name="T28" fmla="*/ 4 w 156"/>
                    <a:gd name="T29" fmla="*/ 28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315">
                      <a:moveTo>
                        <a:pt x="4" y="287"/>
                      </a:moveTo>
                      <a:cubicBezTo>
                        <a:pt x="19" y="297"/>
                        <a:pt x="45" y="307"/>
                        <a:pt x="67" y="307"/>
                      </a:cubicBezTo>
                      <a:cubicBezTo>
                        <a:pt x="109" y="307"/>
                        <a:pt x="147" y="277"/>
                        <a:pt x="147" y="234"/>
                      </a:cubicBezTo>
                      <a:cubicBezTo>
                        <a:pt x="147" y="193"/>
                        <a:pt x="122" y="172"/>
                        <a:pt x="79" y="154"/>
                      </a:cubicBezTo>
                      <a:cubicBezTo>
                        <a:pt x="41" y="138"/>
                        <a:pt x="7" y="120"/>
                        <a:pt x="7" y="77"/>
                      </a:cubicBezTo>
                      <a:cubicBezTo>
                        <a:pt x="7" y="31"/>
                        <a:pt x="42" y="0"/>
                        <a:pt x="91" y="0"/>
                      </a:cubicBezTo>
                      <a:cubicBezTo>
                        <a:pt x="117" y="0"/>
                        <a:pt x="136" y="7"/>
                        <a:pt x="145" y="13"/>
                      </a:cubicBezTo>
                      <a:cubicBezTo>
                        <a:pt x="142" y="21"/>
                        <a:pt x="142" y="21"/>
                        <a:pt x="142" y="21"/>
                      </a:cubicBezTo>
                      <a:cubicBezTo>
                        <a:pt x="134" y="16"/>
                        <a:pt x="113" y="9"/>
                        <a:pt x="90" y="9"/>
                      </a:cubicBezTo>
                      <a:cubicBezTo>
                        <a:pt x="39" y="9"/>
                        <a:pt x="17" y="47"/>
                        <a:pt x="17" y="76"/>
                      </a:cubicBezTo>
                      <a:cubicBezTo>
                        <a:pt x="17" y="115"/>
                        <a:pt x="47" y="128"/>
                        <a:pt x="87" y="147"/>
                      </a:cubicBezTo>
                      <a:cubicBezTo>
                        <a:pt x="132" y="169"/>
                        <a:pt x="156" y="189"/>
                        <a:pt x="156" y="232"/>
                      </a:cubicBezTo>
                      <a:cubicBezTo>
                        <a:pt x="156" y="278"/>
                        <a:pt x="124" y="315"/>
                        <a:pt x="65" y="315"/>
                      </a:cubicBezTo>
                      <a:cubicBezTo>
                        <a:pt x="41" y="315"/>
                        <a:pt x="13" y="307"/>
                        <a:pt x="0" y="296"/>
                      </a:cubicBezTo>
                      <a:lnTo>
                        <a:pt x="4" y="2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gradFill>
                      <a:gsLst>
                        <a:gs pos="1333">
                          <a:prstClr val="white"/>
                        </a:gs>
                        <a:gs pos="8000">
                          <a:prstClr val="white"/>
                        </a:gs>
                      </a:gsLst>
                      <a:lin ang="5400000" scaled="0"/>
                    </a:gradFill>
                    <a:latin typeface="Calibri" panose="020F0502020204030204"/>
                  </a:endParaRPr>
                </a:p>
              </p:txBody>
            </p:sp>
          </p:grpSp>
        </p:grpSp>
        <p:grpSp>
          <p:nvGrpSpPr>
            <p:cNvPr id="158" name="Group 157"/>
            <p:cNvGrpSpPr/>
            <p:nvPr/>
          </p:nvGrpSpPr>
          <p:grpSpPr>
            <a:xfrm>
              <a:off x="7639435" y="3036084"/>
              <a:ext cx="1324257" cy="688528"/>
              <a:chOff x="7639440" y="3036083"/>
              <a:chExt cx="1324257" cy="688528"/>
            </a:xfrm>
          </p:grpSpPr>
          <p:sp>
            <p:nvSpPr>
              <p:cNvPr id="157" name="Oval 156"/>
              <p:cNvSpPr/>
              <p:nvPr/>
            </p:nvSpPr>
            <p:spPr bwMode="auto">
              <a:xfrm>
                <a:off x="7894637" y="3036083"/>
                <a:ext cx="688528" cy="6885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56" name="TextBox 155"/>
              <p:cNvSpPr txBox="1"/>
              <p:nvPr/>
            </p:nvSpPr>
            <p:spPr>
              <a:xfrm>
                <a:off x="7639440" y="3039160"/>
                <a:ext cx="1324257" cy="634530"/>
              </a:xfrm>
              <a:prstGeom prst="rect">
                <a:avLst/>
              </a:prstGeom>
              <a:noFill/>
            </p:spPr>
            <p:txBody>
              <a:bodyPr wrap="none" lIns="182854" tIns="146283" rIns="182854" bIns="146283" rtlCol="0">
                <a:spAutoFit/>
              </a:bodyPr>
              <a:lstStyle/>
              <a:p>
                <a:pPr algn="ctr" defTabSz="932597">
                  <a:lnSpc>
                    <a:spcPct val="90000"/>
                  </a:lnSpc>
                  <a:spcAft>
                    <a:spcPts val="600"/>
                  </a:spcAft>
                </a:pPr>
                <a:r>
                  <a:rPr lang="en-US" sz="2400" err="1">
                    <a:gradFill>
                      <a:gsLst>
                        <a:gs pos="1333">
                          <a:prstClr val="white"/>
                        </a:gs>
                        <a:gs pos="8000">
                          <a:prstClr val="white"/>
                        </a:gs>
                      </a:gsLst>
                      <a:lin ang="5400000" scaled="0"/>
                    </a:gradFill>
                    <a:latin typeface="Calibri" panose="020F0502020204030204"/>
                  </a:rPr>
                  <a:t>macOS</a:t>
                </a:r>
                <a:r>
                  <a:rPr lang="en-US" sz="2400">
                    <a:gradFill>
                      <a:gsLst>
                        <a:gs pos="1333">
                          <a:prstClr val="white"/>
                        </a:gs>
                        <a:gs pos="8000">
                          <a:prstClr val="white"/>
                        </a:gs>
                      </a:gsLst>
                      <a:lin ang="5400000" scaled="0"/>
                    </a:gradFill>
                    <a:latin typeface="Calibri" panose="020F0502020204030204"/>
                  </a:rPr>
                  <a:t> </a:t>
                </a:r>
              </a:p>
            </p:txBody>
          </p:sp>
        </p:grpSp>
        <p:pic>
          <p:nvPicPr>
            <p:cNvPr id="16" name="Picture 15"/>
            <p:cNvPicPr>
              <a:picLocks noChangeAspect="1"/>
            </p:cNvPicPr>
            <p:nvPr/>
          </p:nvPicPr>
          <p:blipFill>
            <a:blip r:embed="rId4"/>
            <a:stretch>
              <a:fillRect/>
            </a:stretch>
          </p:blipFill>
          <p:spPr>
            <a:xfrm>
              <a:off x="4128687" y="4059565"/>
              <a:ext cx="516302" cy="608496"/>
            </a:xfrm>
            <a:prstGeom prst="rect">
              <a:avLst/>
            </a:prstGeom>
          </p:spPr>
        </p:pic>
      </p:grpSp>
      <p:grpSp>
        <p:nvGrpSpPr>
          <p:cNvPr id="4" name="Group 3">
            <a:extLst>
              <a:ext uri="{FF2B5EF4-FFF2-40B4-BE49-F238E27FC236}">
                <a16:creationId xmlns:a16="http://schemas.microsoft.com/office/drawing/2014/main" id="{B6F34F45-3C45-4F4E-8535-5D90A5540E37}"/>
              </a:ext>
            </a:extLst>
          </p:cNvPr>
          <p:cNvGrpSpPr/>
          <p:nvPr/>
        </p:nvGrpSpPr>
        <p:grpSpPr>
          <a:xfrm>
            <a:off x="778646" y="497"/>
            <a:ext cx="11016240" cy="6993533"/>
            <a:chOff x="778646" y="497"/>
            <a:chExt cx="11016240"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778646" y="497"/>
              <a:ext cx="11016240" cy="6993533"/>
              <a:chOff x="778646" y="497"/>
              <a:chExt cx="11016240" cy="6993533"/>
            </a:xfrm>
          </p:grpSpPr>
          <p:grpSp>
            <p:nvGrpSpPr>
              <p:cNvPr id="147" name="Group 146"/>
              <p:cNvGrpSpPr/>
              <p:nvPr/>
            </p:nvGrpSpPr>
            <p:grpSpPr>
              <a:xfrm>
                <a:off x="778646" y="497"/>
                <a:ext cx="11016240" cy="6993533"/>
                <a:chOff x="777873" y="0"/>
                <a:chExt cx="11017803" cy="6994525"/>
              </a:xfrm>
            </p:grpSpPr>
            <p:sp>
              <p:nvSpPr>
                <p:cNvPr id="35" name="Rectangle 34"/>
                <p:cNvSpPr/>
                <p:nvPr/>
              </p:nvSpPr>
              <p:spPr>
                <a:xfrm>
                  <a:off x="968906" y="3811194"/>
                  <a:ext cx="1588316"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a:t>
                  </a:r>
                  <a:r>
                    <a:rPr lang="en-US" sz="1499" dirty="0"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SignalR</a:t>
                  </a:r>
                  <a:endPar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grpSp>
              <p:nvGrpSpPr>
                <p:cNvPr id="146" name="Group 145"/>
                <p:cNvGrpSpPr/>
                <p:nvPr/>
              </p:nvGrpSpPr>
              <p:grpSpPr>
                <a:xfrm>
                  <a:off x="777873" y="0"/>
                  <a:ext cx="11017803" cy="6994525"/>
                  <a:chOff x="777873" y="0"/>
                  <a:chExt cx="11017803" cy="6994525"/>
                </a:xfrm>
              </p:grpSpPr>
              <p:pic>
                <p:nvPicPr>
                  <p:cNvPr id="145" name="Picture 144"/>
                  <p:cNvPicPr>
                    <a:picLocks noChangeAspect="1"/>
                  </p:cNvPicPr>
                  <p:nvPr/>
                </p:nvPicPr>
                <p:blipFill rotWithShape="1">
                  <a:blip r:embed="rId5"/>
                  <a:srcRect t="17842" b="17842"/>
                  <a:stretch/>
                </p:blipFill>
                <p:spPr>
                  <a:xfrm>
                    <a:off x="777873" y="0"/>
                    <a:ext cx="10880728" cy="6994525"/>
                  </a:xfrm>
                  <a:prstGeom prst="rect">
                    <a:avLst/>
                  </a:prstGeom>
                </p:spPr>
              </p:pic>
              <p:sp>
                <p:nvSpPr>
                  <p:cNvPr id="29" name="TextBox 28"/>
                  <p:cNvSpPr txBox="1"/>
                  <p:nvPr/>
                </p:nvSpPr>
                <p:spPr>
                  <a:xfrm>
                    <a:off x="3088485" y="3282378"/>
                    <a:ext cx="1096305" cy="50321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iOS</a:t>
                    </a:r>
                  </a:p>
                </p:txBody>
              </p:sp>
              <p:sp>
                <p:nvSpPr>
                  <p:cNvPr id="30" name="TextBox 29"/>
                  <p:cNvSpPr txBox="1"/>
                  <p:nvPr/>
                </p:nvSpPr>
                <p:spPr>
                  <a:xfrm>
                    <a:off x="10043076" y="3052770"/>
                    <a:ext cx="1752600" cy="50321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499"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macOS</a:t>
                    </a:r>
                    <a:endPar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23" name="Rectangle 22"/>
                  <p:cNvSpPr/>
                  <p:nvPr/>
                </p:nvSpPr>
                <p:spPr>
                  <a:xfrm>
                    <a:off x="2166791" y="1833043"/>
                    <a:ext cx="2043017"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.NET SDK for Hadoop</a:t>
                    </a:r>
                  </a:p>
                </p:txBody>
              </p:sp>
              <p:sp>
                <p:nvSpPr>
                  <p:cNvPr id="24" name="Rectangle 23"/>
                  <p:cNvSpPr/>
                  <p:nvPr/>
                </p:nvSpPr>
                <p:spPr>
                  <a:xfrm>
                    <a:off x="1915156" y="5955917"/>
                    <a:ext cx="3089904"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.NET Compiler Platform ("Roslyn")</a:t>
                    </a:r>
                  </a:p>
                </p:txBody>
              </p:sp>
              <p:sp>
                <p:nvSpPr>
                  <p:cNvPr id="28" name="Rectangle 27"/>
                  <p:cNvSpPr/>
                  <p:nvPr/>
                </p:nvSpPr>
                <p:spPr>
                  <a:xfrm>
                    <a:off x="8885614" y="3961584"/>
                    <a:ext cx="2142826"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Web API</a:t>
                    </a:r>
                  </a:p>
                </p:txBody>
              </p:sp>
              <p:sp>
                <p:nvSpPr>
                  <p:cNvPr id="34" name="Rectangle 33"/>
                  <p:cNvSpPr/>
                  <p:nvPr/>
                </p:nvSpPr>
                <p:spPr>
                  <a:xfrm>
                    <a:off x="9336324" y="2220322"/>
                    <a:ext cx="1899386"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MEF</a:t>
                    </a:r>
                  </a:p>
                </p:txBody>
              </p:sp>
              <p:sp>
                <p:nvSpPr>
                  <p:cNvPr id="40" name="Rectangle 39"/>
                  <p:cNvSpPr/>
                  <p:nvPr/>
                </p:nvSpPr>
                <p:spPr>
                  <a:xfrm>
                    <a:off x="7922931" y="5141786"/>
                    <a:ext cx="3117571"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Orchard CMS</a:t>
                    </a:r>
                  </a:p>
                </p:txBody>
              </p:sp>
              <p:sp>
                <p:nvSpPr>
                  <p:cNvPr id="42" name="Rectangle 41"/>
                  <p:cNvSpPr/>
                  <p:nvPr/>
                </p:nvSpPr>
                <p:spPr>
                  <a:xfrm>
                    <a:off x="8197991" y="5650370"/>
                    <a:ext cx="2714736"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Microsoft Azure SDK for .NET</a:t>
                    </a:r>
                  </a:p>
                </p:txBody>
              </p:sp>
              <p:sp>
                <p:nvSpPr>
                  <p:cNvPr id="43" name="Rectangle 42"/>
                  <p:cNvSpPr/>
                  <p:nvPr/>
                </p:nvSpPr>
                <p:spPr>
                  <a:xfrm>
                    <a:off x="1414037" y="2680213"/>
                    <a:ext cx="1622393" cy="329515"/>
                  </a:xfrm>
                  <a:prstGeom prst="rect">
                    <a:avLst/>
                  </a:prstGeom>
                </p:spPr>
                <p:txBody>
                  <a:bodyPr wrap="none">
                    <a:spAutoFit/>
                  </a:bodyPr>
                  <a:lstStyle/>
                  <a:p>
                    <a:pPr defTabSz="932026">
                      <a:defRPr/>
                    </a:pPr>
                    <a:r>
                      <a:rPr lang="en-US" sz="1499" dirty="0"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IdentityManager</a:t>
                    </a:r>
                    <a:endPar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44" name="Rectangle 43"/>
                  <p:cNvSpPr/>
                  <p:nvPr/>
                </p:nvSpPr>
                <p:spPr>
                  <a:xfrm>
                    <a:off x="1485084" y="2204898"/>
                    <a:ext cx="896388"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Xamarin.Auth</a:t>
                    </a:r>
                  </a:p>
                </p:txBody>
              </p:sp>
              <p:sp>
                <p:nvSpPr>
                  <p:cNvPr id="46" name="Rectangle 45"/>
                  <p:cNvSpPr/>
                  <p:nvPr/>
                </p:nvSpPr>
                <p:spPr>
                  <a:xfrm>
                    <a:off x="8970108" y="2693782"/>
                    <a:ext cx="2241655"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defTabSz="932026">
                      <a:defRPr/>
                    </a:pPr>
                    <a:r>
                      <a:rPr lang="en-US" sz="1499" dirty="0"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Mailkit</a:t>
                    </a:r>
                    <a:endPar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Core</a:t>
                    </a:r>
                  </a:p>
                </p:txBody>
              </p:sp>
              <p:sp>
                <p:nvSpPr>
                  <p:cNvPr id="49" name="Rectangle 48"/>
                  <p:cNvSpPr/>
                  <p:nvPr/>
                </p:nvSpPr>
                <p:spPr>
                  <a:xfrm>
                    <a:off x="3055916" y="1079117"/>
                    <a:ext cx="2517275"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NuGet</a:t>
                    </a:r>
                  </a:p>
                </p:txBody>
              </p:sp>
              <p:sp>
                <p:nvSpPr>
                  <p:cNvPr id="51" name="Rectangle 50"/>
                  <p:cNvSpPr/>
                  <p:nvPr/>
                </p:nvSpPr>
                <p:spPr>
                  <a:xfrm>
                    <a:off x="8868588" y="6312464"/>
                    <a:ext cx="1136754" cy="56484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Kudu</a:t>
                    </a:r>
                  </a:p>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          Cecil</a:t>
                    </a:r>
                  </a:p>
                </p:txBody>
              </p:sp>
              <p:sp>
                <p:nvSpPr>
                  <p:cNvPr id="52" name="Rectangle 51"/>
                  <p:cNvSpPr/>
                  <p:nvPr/>
                </p:nvSpPr>
                <p:spPr>
                  <a:xfrm>
                    <a:off x="8599770" y="173035"/>
                    <a:ext cx="904563" cy="329515"/>
                  </a:xfrm>
                  <a:prstGeom prst="rect">
                    <a:avLst/>
                  </a:prstGeom>
                </p:spPr>
                <p:txBody>
                  <a:bodyPr wrap="none">
                    <a:spAutoFit/>
                  </a:bodyPr>
                  <a:lstStyle/>
                  <a:p>
                    <a:pPr defTabSz="932026">
                      <a:defRPr/>
                    </a:pPr>
                    <a:r>
                      <a:rPr lang="en-US" sz="1499"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MSBuild</a:t>
                    </a:r>
                    <a:endPar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Prism</a:t>
                    </a:r>
                  </a:p>
                </p:txBody>
              </p:sp>
              <p:sp>
                <p:nvSpPr>
                  <p:cNvPr id="55" name="Rectangle 54"/>
                  <p:cNvSpPr/>
                  <p:nvPr/>
                </p:nvSpPr>
                <p:spPr>
                  <a:xfrm>
                    <a:off x="1352180" y="1421059"/>
                    <a:ext cx="2058584" cy="329515"/>
                  </a:xfrm>
                  <a:prstGeom prst="rect">
                    <a:avLst/>
                  </a:prstGeom>
                </p:spPr>
                <p:txBody>
                  <a:bodyPr wrap="none">
                    <a:spAutoFit/>
                  </a:bodyPr>
                  <a:lstStyle/>
                  <a:p>
                    <a:pPr defTabSz="932026">
                      <a:defRPr/>
                    </a:pPr>
                    <a:r>
                      <a:rPr lang="en-US" sz="1499" dirty="0"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WorldWide</a:t>
                    </a: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 Telescope</a:t>
                    </a:r>
                  </a:p>
                </p:txBody>
              </p:sp>
              <p:sp>
                <p:nvSpPr>
                  <p:cNvPr id="56" name="Rectangle 55"/>
                  <p:cNvSpPr/>
                  <p:nvPr/>
                </p:nvSpPr>
                <p:spPr>
                  <a:xfrm>
                    <a:off x="1984636" y="636032"/>
                    <a:ext cx="2709046"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AJAX Control Toolkit</a:t>
                    </a:r>
                  </a:p>
                </p:txBody>
              </p:sp>
              <p:sp>
                <p:nvSpPr>
                  <p:cNvPr id="57" name="Rectangle 56"/>
                  <p:cNvSpPr/>
                  <p:nvPr/>
                </p:nvSpPr>
                <p:spPr>
                  <a:xfrm>
                    <a:off x="1300868" y="3287673"/>
                    <a:ext cx="1688845"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Entity Framework</a:t>
                    </a:r>
                  </a:p>
                </p:txBody>
              </p:sp>
              <p:sp>
                <p:nvSpPr>
                  <p:cNvPr id="58" name="Rectangle 57"/>
                  <p:cNvSpPr/>
                  <p:nvPr/>
                </p:nvSpPr>
                <p:spPr>
                  <a:xfrm>
                    <a:off x="7909447" y="590426"/>
                    <a:ext cx="2801202"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Microsoft Azure </a:t>
                    </a:r>
                    <a:r>
                      <a:rPr lang="en-US" sz="1499" dirty="0"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WebJobs</a:t>
                    </a: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 SDK</a:t>
                    </a:r>
                  </a:p>
                </p:txBody>
              </p:sp>
              <p:sp>
                <p:nvSpPr>
                  <p:cNvPr id="59" name="Rectangle 58"/>
                  <p:cNvSpPr/>
                  <p:nvPr/>
                </p:nvSpPr>
                <p:spPr>
                  <a:xfrm>
                    <a:off x="2107812" y="178774"/>
                    <a:ext cx="3049549"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Microsoft Web Protection Library</a:t>
                    </a:r>
                  </a:p>
                </p:txBody>
              </p:sp>
              <p:sp>
                <p:nvSpPr>
                  <p:cNvPr id="60" name="Rectangle 59"/>
                  <p:cNvSpPr/>
                  <p:nvPr/>
                </p:nvSpPr>
                <p:spPr>
                  <a:xfrm>
                    <a:off x="2280499" y="4172134"/>
                    <a:ext cx="1642603"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Open Live Writer</a:t>
                    </a:r>
                  </a:p>
                </p:txBody>
              </p:sp>
              <p:sp>
                <p:nvSpPr>
                  <p:cNvPr id="61" name="Rectangle 60"/>
                  <p:cNvSpPr/>
                  <p:nvPr/>
                </p:nvSpPr>
                <p:spPr>
                  <a:xfrm>
                    <a:off x="8571014" y="1460249"/>
                    <a:ext cx="1512837"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defTabSz="932026">
                      <a:defRPr/>
                    </a:pPr>
                    <a:r>
                      <a:rPr lang="en-US" sz="1499"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ProtoBuild</a:t>
                    </a:r>
                    <a:endPar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63" name="Rectangle 62"/>
                  <p:cNvSpPr/>
                  <p:nvPr/>
                </p:nvSpPr>
                <p:spPr>
                  <a:xfrm>
                    <a:off x="5166963" y="6578498"/>
                    <a:ext cx="1568955" cy="329515"/>
                  </a:xfrm>
                  <a:prstGeom prst="rect">
                    <a:avLst/>
                  </a:prstGeom>
                </p:spPr>
                <p:txBody>
                  <a:bodyPr wrap="none">
                    <a:spAutoFit/>
                  </a:bodyPr>
                  <a:lstStyle/>
                  <a:p>
                    <a:pPr defTabSz="932026">
                      <a:defRPr/>
                    </a:pPr>
                    <a:r>
                      <a:rPr lang="en-US" sz="1499"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System.Drawing</a:t>
                    </a:r>
                    <a:endPar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64" name="Rectangle 63"/>
                  <p:cNvSpPr/>
                  <p:nvPr/>
                </p:nvSpPr>
                <p:spPr>
                  <a:xfrm>
                    <a:off x="3335063" y="5486161"/>
                    <a:ext cx="1395237" cy="329515"/>
                  </a:xfrm>
                  <a:prstGeom prst="rect">
                    <a:avLst/>
                  </a:prstGeom>
                </p:spPr>
                <p:txBody>
                  <a:bodyPr wrap="none">
                    <a:spAutoFit/>
                  </a:bodyPr>
                  <a:lstStyle/>
                  <a:p>
                    <a:pPr defTabSz="932026">
                      <a:defRPr/>
                    </a:pPr>
                    <a:r>
                      <a:rPr lang="en-US" sz="1499"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IdentityServer</a:t>
                    </a:r>
                    <a:endPar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defTabSz="932026">
                      <a:defRPr/>
                    </a:pPr>
                    <a:r>
                      <a:rPr lang="en-US" sz="1499"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Xamarin.Mobile</a:t>
                    </a:r>
                    <a:endPar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Mono</a:t>
                    </a:r>
                  </a:p>
                </p:txBody>
              </p:sp>
              <p:sp>
                <p:nvSpPr>
                  <p:cNvPr id="69" name="Rectangle 68"/>
                  <p:cNvSpPr/>
                  <p:nvPr/>
                </p:nvSpPr>
                <p:spPr>
                  <a:xfrm>
                    <a:off x="9437258" y="4657977"/>
                    <a:ext cx="1310079" cy="329515"/>
                  </a:xfrm>
                  <a:prstGeom prst="rect">
                    <a:avLst/>
                  </a:prstGeom>
                </p:spPr>
                <p:txBody>
                  <a:bodyPr wrap="none">
                    <a:spAutoFit/>
                  </a:bodyPr>
                  <a:lstStyle/>
                  <a:p>
                    <a:pPr defTabSz="932026">
                      <a:defRPr/>
                    </a:pPr>
                    <a:r>
                      <a:rPr lang="en-US" sz="14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defTabSz="932026">
                      <a:defRPr/>
                    </a:pPr>
                    <a:r>
                      <a:rPr lang="en-US" sz="1499">
                        <a:gradFill>
                          <a:gsLst>
                            <a:gs pos="1333">
                              <a:prstClr val="white"/>
                            </a:gs>
                            <a:gs pos="8000">
                              <a:prstClr val="white"/>
                            </a:gs>
                          </a:gsLst>
                          <a:lin ang="5400000" scaled="0"/>
                        </a:gradFill>
                        <a:latin typeface="Segoe UI" panose="020B0502040204020203" pitchFamily="34" charset="0"/>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992819" y="45531"/>
                <a:ext cx="2435218" cy="2307170"/>
              </a:xfrm>
              <a:prstGeom prst="rect">
                <a:avLst/>
              </a:prstGeom>
            </p:spPr>
            <p:txBody>
              <a:bodyPr wrap="none">
                <a:spAutoFit/>
              </a:bodyPr>
              <a:lstStyle/>
              <a:p>
                <a:pPr defTabSz="932026">
                  <a:defRPr/>
                </a:pPr>
                <a:r>
                  <a:rPr lang="en-US" sz="1599" b="1" dirty="0" err="1">
                    <a:solidFill>
                      <a:schemeClr val="bg1"/>
                    </a:solidFill>
                    <a:latin typeface="Segoe UI" panose="020B0502040204020203" pitchFamily="34" charset="0"/>
                    <a:cs typeface="Segoe UI" panose="020B0502040204020203" pitchFamily="34" charset="0"/>
                  </a:rPr>
                  <a:t>Steeltoe</a:t>
                </a:r>
                <a:endParaRPr lang="en-US" sz="1599" b="1" dirty="0">
                  <a:solidFill>
                    <a:schemeClr val="bg1"/>
                  </a:solidFill>
                  <a:latin typeface="Segoe UI" panose="020B0502040204020203" pitchFamily="34" charset="0"/>
                  <a:cs typeface="Segoe UI" panose="020B0502040204020203" pitchFamily="34" charset="0"/>
                </a:endParaRPr>
              </a:p>
              <a:p>
                <a:pPr defTabSz="932026">
                  <a:defRPr/>
                </a:pPr>
                <a:r>
                  <a:rPr lang="en-US" sz="1599" b="1" dirty="0">
                    <a:solidFill>
                      <a:schemeClr val="bg1"/>
                    </a:solidFill>
                    <a:latin typeface="Segoe UI" panose="020B0502040204020203" pitchFamily="34" charset="0"/>
                    <a:cs typeface="Segoe UI" panose="020B0502040204020203" pitchFamily="34" charset="0"/>
                  </a:rPr>
                  <a:t>    </a:t>
                </a:r>
                <a:r>
                  <a:rPr lang="en-US" sz="1599" b="1" dirty="0" err="1">
                    <a:solidFill>
                      <a:schemeClr val="bg1"/>
                    </a:solidFill>
                    <a:latin typeface="Segoe UI" panose="020B0502040204020203" pitchFamily="34" charset="0"/>
                    <a:cs typeface="Segoe UI" panose="020B0502040204020203" pitchFamily="34" charset="0"/>
                  </a:rPr>
                  <a:t>DotNetNuke</a:t>
                </a:r>
                <a:endParaRPr lang="en-US" sz="1599" b="1" dirty="0">
                  <a:solidFill>
                    <a:schemeClr val="bg1"/>
                  </a:solidFill>
                  <a:latin typeface="Segoe UI" panose="020B0502040204020203" pitchFamily="34" charset="0"/>
                  <a:cs typeface="Segoe UI" panose="020B0502040204020203" pitchFamily="34" charset="0"/>
                </a:endParaRPr>
              </a:p>
              <a:p>
                <a:pPr defTabSz="932026">
                  <a:defRPr/>
                </a:pPr>
                <a:r>
                  <a:rPr lang="en-US" sz="1599" b="1" dirty="0">
                    <a:solidFill>
                      <a:schemeClr val="bg1"/>
                    </a:solidFill>
                    <a:latin typeface="Segoe UI" panose="020B0502040204020203" pitchFamily="34" charset="0"/>
                    <a:cs typeface="Segoe UI" panose="020B0502040204020203" pitchFamily="34" charset="0"/>
                  </a:rPr>
                  <a:t>        </a:t>
                </a:r>
                <a:r>
                  <a:rPr lang="en-US" sz="1599" b="1" dirty="0" err="1">
                    <a:solidFill>
                      <a:schemeClr val="bg1"/>
                    </a:solidFill>
                    <a:latin typeface="Segoe UI" panose="020B0502040204020203" pitchFamily="34" charset="0"/>
                    <a:cs typeface="Segoe UI" panose="020B0502040204020203" pitchFamily="34" charset="0"/>
                  </a:rPr>
                  <a:t>SourceLink</a:t>
                </a:r>
                <a:endParaRPr lang="en-US" sz="1599" b="1" dirty="0">
                  <a:solidFill>
                    <a:schemeClr val="bg1"/>
                  </a:solidFill>
                  <a:latin typeface="Segoe UI" panose="020B0502040204020203" pitchFamily="34" charset="0"/>
                  <a:cs typeface="Segoe UI" panose="020B0502040204020203" pitchFamily="34" charset="0"/>
                </a:endParaRPr>
              </a:p>
              <a:p>
                <a:pPr defTabSz="932026">
                  <a:defRPr/>
                </a:pPr>
                <a:r>
                  <a:rPr lang="en-US" sz="1599" b="1" dirty="0">
                    <a:solidFill>
                      <a:schemeClr val="bg1"/>
                    </a:solidFill>
                    <a:latin typeface="Segoe UI" panose="020B0502040204020203" pitchFamily="34" charset="0"/>
                    <a:cs typeface="Segoe UI" panose="020B0502040204020203" pitchFamily="34" charset="0"/>
                  </a:rPr>
                  <a:t>            </a:t>
                </a:r>
                <a:r>
                  <a:rPr lang="en-US" sz="1599" b="1" dirty="0" err="1">
                    <a:solidFill>
                      <a:schemeClr val="bg1"/>
                    </a:solidFill>
                    <a:latin typeface="Segoe UI" panose="020B0502040204020203" pitchFamily="34" charset="0"/>
                    <a:cs typeface="Segoe UI" panose="020B0502040204020203" pitchFamily="34" charset="0"/>
                  </a:rPr>
                  <a:t>nUnit</a:t>
                </a:r>
                <a:endParaRPr lang="en-US" sz="1599" b="1" dirty="0">
                  <a:solidFill>
                    <a:schemeClr val="bg1"/>
                  </a:solidFill>
                  <a:latin typeface="Segoe UI" panose="020B0502040204020203" pitchFamily="34" charset="0"/>
                  <a:cs typeface="Segoe UI" panose="020B0502040204020203" pitchFamily="34" charset="0"/>
                </a:endParaRPr>
              </a:p>
              <a:p>
                <a:pPr defTabSz="932026">
                  <a:defRPr/>
                </a:pPr>
                <a:r>
                  <a:rPr lang="en-US" sz="1599" b="1" dirty="0">
                    <a:solidFill>
                      <a:schemeClr val="bg1"/>
                    </a:solidFill>
                    <a:latin typeface="Segoe UI" panose="020B0502040204020203" pitchFamily="34" charset="0"/>
                    <a:cs typeface="Segoe UI" panose="020B0502040204020203" pitchFamily="34" charset="0"/>
                  </a:rPr>
                  <a:t>                </a:t>
                </a:r>
                <a:r>
                  <a:rPr lang="en-US" sz="1599" b="1" dirty="0" err="1">
                    <a:solidFill>
                      <a:schemeClr val="bg1"/>
                    </a:solidFill>
                    <a:latin typeface="Segoe UI" panose="020B0502040204020203" pitchFamily="34" charset="0"/>
                    <a:cs typeface="Segoe UI" panose="020B0502040204020203" pitchFamily="34" charset="0"/>
                  </a:rPr>
                  <a:t>MvvmCross</a:t>
                </a:r>
                <a:endParaRPr lang="en-US" sz="1599" b="1" dirty="0">
                  <a:solidFill>
                    <a:schemeClr val="bg1"/>
                  </a:solidFill>
                  <a:latin typeface="Segoe UI" panose="020B0502040204020203" pitchFamily="34" charset="0"/>
                  <a:cs typeface="Segoe UI" panose="020B0502040204020203" pitchFamily="34" charset="0"/>
                </a:endParaRPr>
              </a:p>
              <a:p>
                <a:pPr defTabSz="932026">
                  <a:defRPr/>
                </a:pPr>
                <a:r>
                  <a:rPr lang="en-US" sz="1599" b="1" dirty="0">
                    <a:solidFill>
                      <a:schemeClr val="bg1"/>
                    </a:solidFill>
                    <a:latin typeface="Segoe UI" panose="020B0502040204020203" pitchFamily="34" charset="0"/>
                    <a:cs typeface="Segoe UI" panose="020B0502040204020203" pitchFamily="34" charset="0"/>
                  </a:rPr>
                  <a:t>	    </a:t>
                </a:r>
                <a:r>
                  <a:rPr lang="en-US" sz="1599" b="1" dirty="0" err="1">
                    <a:solidFill>
                      <a:schemeClr val="bg1"/>
                    </a:solidFill>
                    <a:latin typeface="Segoe UI" panose="020B0502040204020203" pitchFamily="34" charset="0"/>
                    <a:cs typeface="Segoe UI" panose="020B0502040204020203" pitchFamily="34" charset="0"/>
                  </a:rPr>
                  <a:t>IronPython</a:t>
                </a:r>
                <a:endParaRPr lang="en-US" sz="1599" b="1" dirty="0">
                  <a:solidFill>
                    <a:schemeClr val="bg1"/>
                  </a:solidFill>
                  <a:latin typeface="Segoe UI" panose="020B0502040204020203" pitchFamily="34" charset="0"/>
                  <a:cs typeface="Segoe UI" panose="020B0502040204020203" pitchFamily="34" charset="0"/>
                </a:endParaRPr>
              </a:p>
              <a:p>
                <a:pPr defTabSz="932026">
                  <a:defRPr/>
                </a:pPr>
                <a:r>
                  <a:rPr lang="en-US" sz="1599" b="1" dirty="0">
                    <a:solidFill>
                      <a:schemeClr val="bg1"/>
                    </a:solidFill>
                    <a:latin typeface="Segoe UI" panose="020B0502040204020203" pitchFamily="34" charset="0"/>
                    <a:cs typeface="Segoe UI" panose="020B0502040204020203" pitchFamily="34" charset="0"/>
                  </a:rPr>
                  <a:t>	        </a:t>
                </a:r>
                <a:r>
                  <a:rPr lang="en-US" sz="1599" b="1" dirty="0" err="1">
                    <a:solidFill>
                      <a:schemeClr val="bg1"/>
                    </a:solidFill>
                    <a:latin typeface="Segoe UI" panose="020B0502040204020203" pitchFamily="34" charset="0"/>
                    <a:cs typeface="Segoe UI" panose="020B0502040204020203" pitchFamily="34" charset="0"/>
                  </a:rPr>
                  <a:t>ILMerge</a:t>
                </a:r>
                <a:endParaRPr lang="en-US" sz="1599" b="1" dirty="0">
                  <a:solidFill>
                    <a:schemeClr val="bg1"/>
                  </a:solidFill>
                  <a:latin typeface="Segoe UI" panose="020B0502040204020203" pitchFamily="34" charset="0"/>
                  <a:cs typeface="Segoe UI" panose="020B0502040204020203" pitchFamily="34" charset="0"/>
                </a:endParaRPr>
              </a:p>
              <a:p>
                <a:pPr defTabSz="932026">
                  <a:defRPr/>
                </a:pPr>
                <a:r>
                  <a:rPr lang="en-US" sz="1599" b="1" dirty="0">
                    <a:solidFill>
                      <a:schemeClr val="bg1"/>
                    </a:solidFill>
                    <a:latin typeface="Segoe UI" panose="020B0502040204020203" pitchFamily="34" charset="0"/>
                    <a:cs typeface="Segoe UI" panose="020B0502040204020203" pitchFamily="34" charset="0"/>
                  </a:rPr>
                  <a:t>            </a:t>
                </a:r>
              </a:p>
              <a:p>
                <a:pPr defTabSz="932026">
                  <a:defRPr/>
                </a:pPr>
                <a:endParaRPr lang="en-US" sz="1599" b="1" dirty="0">
                  <a:solidFill>
                    <a:schemeClr val="bg1"/>
                  </a:solidFill>
                  <a:latin typeface="Segoe UI" panose="020B0502040204020203" pitchFamily="34" charset="0"/>
                  <a:cs typeface="Segoe UI" panose="020B0502040204020203" pitchFamily="34" charset="0"/>
                </a:endParaRPr>
              </a:p>
            </p:txBody>
          </p:sp>
        </p:grpSp>
        <p:grpSp>
          <p:nvGrpSpPr>
            <p:cNvPr id="2" name="Group 1"/>
            <p:cNvGrpSpPr/>
            <p:nvPr/>
          </p:nvGrpSpPr>
          <p:grpSpPr>
            <a:xfrm>
              <a:off x="3778354" y="1471798"/>
              <a:ext cx="5345462" cy="947557"/>
              <a:chOff x="3606186" y="1430612"/>
              <a:chExt cx="5346223" cy="947690"/>
            </a:xfrm>
          </p:grpSpPr>
          <p:sp>
            <p:nvSpPr>
              <p:cNvPr id="97" name="Rectangle 96"/>
              <p:cNvSpPr/>
              <p:nvPr/>
            </p:nvSpPr>
            <p:spPr>
              <a:xfrm>
                <a:off x="3606186" y="1430612"/>
                <a:ext cx="767211" cy="345212"/>
              </a:xfrm>
              <a:prstGeom prst="rect">
                <a:avLst/>
              </a:prstGeom>
            </p:spPr>
            <p:txBody>
              <a:bodyPr wrap="none">
                <a:spAutoFit/>
              </a:bodyPr>
              <a:lstStyle/>
              <a:p>
                <a:pPr defTabSz="932026">
                  <a:defRPr/>
                </a:pPr>
                <a:r>
                  <a:rPr lang="en-US" sz="15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Nancy</a:t>
                </a:r>
              </a:p>
            </p:txBody>
          </p:sp>
          <p:sp>
            <p:nvSpPr>
              <p:cNvPr id="98" name="Rectangle 97"/>
              <p:cNvSpPr/>
              <p:nvPr/>
            </p:nvSpPr>
            <p:spPr>
              <a:xfrm>
                <a:off x="8284942" y="2033090"/>
                <a:ext cx="667467" cy="345212"/>
              </a:xfrm>
              <a:prstGeom prst="rect">
                <a:avLst/>
              </a:prstGeom>
            </p:spPr>
            <p:txBody>
              <a:bodyPr wrap="none">
                <a:spAutoFit/>
              </a:bodyPr>
              <a:lstStyle/>
              <a:p>
                <a:pPr defTabSz="932026">
                  <a:defRPr/>
                </a:pPr>
                <a:r>
                  <a:rPr lang="en-US" sz="1599" dirty="0"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xUnit</a:t>
                </a:r>
                <a:endParaRPr lang="en-US" sz="1599" dirty="0">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4264884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nodeType="afterEffect">
                                  <p:stCondLst>
                                    <p:cond delay="250"/>
                                  </p:stCondLst>
                                  <p:childTnLst>
                                    <p:set>
                                      <p:cBhvr>
                                        <p:cTn id="10" dur="1" fill="hold">
                                          <p:stCondLst>
                                            <p:cond delay="0"/>
                                          </p:stCondLst>
                                        </p:cTn>
                                        <p:tgtEl>
                                          <p:spTgt spid="159"/>
                                        </p:tgtEl>
                                        <p:attrNameLst>
                                          <p:attrName>style.visibility</p:attrName>
                                        </p:attrNameLst>
                                      </p:cBhvr>
                                      <p:to>
                                        <p:strVal val="visible"/>
                                      </p:to>
                                    </p:set>
                                    <p:anim calcmode="lin" valueType="num">
                                      <p:cBhvr>
                                        <p:cTn id="11" dur="500" fill="hold"/>
                                        <p:tgtEl>
                                          <p:spTgt spid="159"/>
                                        </p:tgtEl>
                                        <p:attrNameLst>
                                          <p:attrName>ppt_w</p:attrName>
                                        </p:attrNameLst>
                                      </p:cBhvr>
                                      <p:tavLst>
                                        <p:tav tm="0">
                                          <p:val>
                                            <p:fltVal val="0"/>
                                          </p:val>
                                        </p:tav>
                                        <p:tav tm="100000">
                                          <p:val>
                                            <p:strVal val="#ppt_w"/>
                                          </p:val>
                                        </p:tav>
                                      </p:tavLst>
                                    </p:anim>
                                    <p:anim calcmode="lin" valueType="num">
                                      <p:cBhvr>
                                        <p:cTn id="12" dur="500" fill="hold"/>
                                        <p:tgtEl>
                                          <p:spTgt spid="159"/>
                                        </p:tgtEl>
                                        <p:attrNameLst>
                                          <p:attrName>ppt_h</p:attrName>
                                        </p:attrNameLst>
                                      </p:cBhvr>
                                      <p:tavLst>
                                        <p:tav tm="0">
                                          <p:val>
                                            <p:fltVal val="0"/>
                                          </p:val>
                                        </p:tav>
                                        <p:tav tm="100000">
                                          <p:val>
                                            <p:strVal val="#ppt_h"/>
                                          </p:val>
                                        </p:tav>
                                      </p:tavLst>
                                    </p:anim>
                                    <p:animEffect transition="in" filter="fade">
                                      <p:cBhvr>
                                        <p:cTn id="13" dur="500"/>
                                        <p:tgtEl>
                                          <p:spTgt spid="159"/>
                                        </p:tgtEl>
                                      </p:cBhvr>
                                    </p:animEffect>
                                  </p:childTnLst>
                                </p:cTn>
                              </p:par>
                            </p:childTnLst>
                          </p:cTn>
                        </p:par>
                        <p:par>
                          <p:cTn id="14" fill="hold">
                            <p:stCondLst>
                              <p:cond delay="1250"/>
                            </p:stCondLst>
                            <p:childTnLst>
                              <p:par>
                                <p:cTn id="15" presetID="10" presetClass="exit" presetSubtype="0" fill="hold" grpId="1" nodeType="afterEffect">
                                  <p:stCondLst>
                                    <p:cond delay="0"/>
                                  </p:stCondLst>
                                  <p:childTnLst>
                                    <p:animEffect transition="out" filter="fade">
                                      <p:cBhvr>
                                        <p:cTn id="16" dur="1500"/>
                                        <p:tgtEl>
                                          <p:spTgt spid="11"/>
                                        </p:tgtEl>
                                      </p:cBhvr>
                                    </p:animEffect>
                                    <p:set>
                                      <p:cBhvr>
                                        <p:cTn id="17" dur="1" fill="hold">
                                          <p:stCondLst>
                                            <p:cond delay="1499"/>
                                          </p:stCondLst>
                                        </p:cTn>
                                        <p:tgtEl>
                                          <p:spTgt spid="11"/>
                                        </p:tgtEl>
                                        <p:attrNameLst>
                                          <p:attrName>style.visibility</p:attrName>
                                        </p:attrNameLst>
                                      </p:cBhvr>
                                      <p:to>
                                        <p:strVal val="hidden"/>
                                      </p:to>
                                    </p:set>
                                  </p:childTnLst>
                                </p:cTn>
                              </p:par>
                            </p:childTnLst>
                          </p:cTn>
                        </p:par>
                        <p:par>
                          <p:cTn id="18" fill="hold">
                            <p:stCondLst>
                              <p:cond delay="275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p:stCondLst>
                              <p:cond delay="325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1211263"/>
            <a:ext cx="11810935" cy="1828786"/>
          </a:xfrm>
        </p:spPr>
        <p:txBody>
          <a:bodyPr/>
          <a:lstStyle/>
          <a:p>
            <a:r>
              <a:rPr lang="en-US" dirty="0"/>
              <a:t>Modern Web Development</a:t>
            </a:r>
          </a:p>
        </p:txBody>
      </p:sp>
    </p:spTree>
    <p:extLst>
      <p:ext uri="{BB962C8B-B14F-4D97-AF65-F5344CB8AC3E}">
        <p14:creationId xmlns:p14="http://schemas.microsoft.com/office/powerpoint/2010/main" val="119566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59A8C3-E396-451C-B201-B2E88BF93ACC}"/>
              </a:ext>
            </a:extLst>
          </p:cNvPr>
          <p:cNvSpPr>
            <a:spLocks noGrp="1"/>
          </p:cNvSpPr>
          <p:nvPr>
            <p:ph type="body" sz="quarter" idx="10"/>
          </p:nvPr>
        </p:nvSpPr>
        <p:spPr>
          <a:xfrm>
            <a:off x="275481" y="1212851"/>
            <a:ext cx="11885514" cy="1902059"/>
          </a:xfrm>
        </p:spPr>
        <p:txBody>
          <a:bodyPr/>
          <a:lstStyle/>
          <a:p>
            <a:pPr marL="0" indent="0">
              <a:buNone/>
            </a:pPr>
            <a:r>
              <a:rPr lang="en-US" dirty="0"/>
              <a:t>Fastest mainstream web framework on the planet</a:t>
            </a:r>
          </a:p>
          <a:p>
            <a:pPr marL="0" indent="0">
              <a:buNone/>
            </a:pPr>
            <a:endParaRPr lang="en-US" dirty="0"/>
          </a:p>
          <a:p>
            <a:endParaRPr lang="en-US" dirty="0"/>
          </a:p>
        </p:txBody>
      </p:sp>
      <p:sp>
        <p:nvSpPr>
          <p:cNvPr id="3" name="Title 2">
            <a:extLst>
              <a:ext uri="{FF2B5EF4-FFF2-40B4-BE49-F238E27FC236}">
                <a16:creationId xmlns:a16="http://schemas.microsoft.com/office/drawing/2014/main" id="{983A38E5-2C15-4535-81E2-8132DE380179}"/>
              </a:ext>
            </a:extLst>
          </p:cNvPr>
          <p:cNvSpPr>
            <a:spLocks noGrp="1"/>
          </p:cNvSpPr>
          <p:nvPr>
            <p:ph type="title"/>
          </p:nvPr>
        </p:nvSpPr>
        <p:spPr>
          <a:xfrm>
            <a:off x="274639" y="295274"/>
            <a:ext cx="11810998" cy="917575"/>
          </a:xfrm>
        </p:spPr>
        <p:txBody>
          <a:bodyPr/>
          <a:lstStyle/>
          <a:p>
            <a:r>
              <a:rPr lang="en-US" dirty="0"/>
              <a:t>ASP.NET Core  </a:t>
            </a:r>
          </a:p>
        </p:txBody>
      </p:sp>
      <p:pic>
        <p:nvPicPr>
          <p:cNvPr id="5" name="Graphic 4">
            <a:extLst>
              <a:ext uri="{FF2B5EF4-FFF2-40B4-BE49-F238E27FC236}">
                <a16:creationId xmlns:a16="http://schemas.microsoft.com/office/drawing/2014/main" id="{C0DC3DC7-7290-4429-B8D6-31F2487654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4011" y="1820862"/>
            <a:ext cx="9652254" cy="4552950"/>
          </a:xfrm>
          <a:prstGeom prst="rect">
            <a:avLst/>
          </a:prstGeom>
        </p:spPr>
      </p:pic>
      <p:sp>
        <p:nvSpPr>
          <p:cNvPr id="7" name="Rectangle 6">
            <a:extLst>
              <a:ext uri="{FF2B5EF4-FFF2-40B4-BE49-F238E27FC236}">
                <a16:creationId xmlns:a16="http://schemas.microsoft.com/office/drawing/2014/main" id="{8C5D5032-220D-4DAC-93E1-C67053AE71BD}"/>
              </a:ext>
            </a:extLst>
          </p:cNvPr>
          <p:cNvSpPr/>
          <p:nvPr/>
        </p:nvSpPr>
        <p:spPr>
          <a:xfrm>
            <a:off x="274639" y="6373812"/>
            <a:ext cx="11810998" cy="369332"/>
          </a:xfrm>
          <a:prstGeom prst="rect">
            <a:avLst/>
          </a:prstGeom>
        </p:spPr>
        <p:txBody>
          <a:bodyPr wrap="square">
            <a:spAutoFit/>
          </a:bodyPr>
          <a:lstStyle/>
          <a:p>
            <a:pPr algn="ctr"/>
            <a:r>
              <a:rPr lang="en-US" dirty="0">
                <a:solidFill>
                  <a:srgbClr val="858585"/>
                </a:solidFill>
                <a:latin typeface="wf_segoe-ui_normal"/>
              </a:rPr>
              <a:t>Request / second (millions) based on latest official tests available at </a:t>
            </a:r>
            <a:r>
              <a:rPr lang="en-US" dirty="0" err="1">
                <a:solidFill>
                  <a:srgbClr val="858585"/>
                </a:solidFill>
                <a:latin typeface="wf_segoe-ui_normal"/>
                <a:hlinkClick r:id="rId5"/>
              </a:rPr>
              <a:t>TechEmpower</a:t>
            </a:r>
            <a:r>
              <a:rPr lang="en-US" dirty="0">
                <a:solidFill>
                  <a:srgbClr val="858585"/>
                </a:solidFill>
                <a:latin typeface="wf_segoe-ui_normal"/>
                <a:hlinkClick r:id="rId5"/>
              </a:rPr>
              <a:t> Round 14</a:t>
            </a:r>
            <a:endParaRPr lang="en-US" dirty="0"/>
          </a:p>
        </p:txBody>
      </p:sp>
    </p:spTree>
    <p:extLst>
      <p:ext uri="{BB962C8B-B14F-4D97-AF65-F5344CB8AC3E}">
        <p14:creationId xmlns:p14="http://schemas.microsoft.com/office/powerpoint/2010/main" val="108467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BC9A1E-0E6C-4425-9C5A-C4C1977B0946}"/>
              </a:ext>
            </a:extLst>
          </p:cNvPr>
          <p:cNvSpPr/>
          <p:nvPr/>
        </p:nvSpPr>
        <p:spPr>
          <a:xfrm>
            <a:off x="3627437" y="5326062"/>
            <a:ext cx="5197641" cy="36933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solidFill>
                  <a:schemeClr val="bg1"/>
                </a:solidFill>
              </a:rPr>
              <a:t>The video for this </a:t>
            </a:r>
            <a:r>
              <a:rPr lang="en-US" dirty="0">
                <a:solidFill>
                  <a:schemeClr val="bg1"/>
                </a:solidFill>
                <a:hlinkClick r:id="rId3"/>
              </a:rPr>
              <a:t>presentation can be found here </a:t>
            </a:r>
            <a:endParaRPr lang="en-US" dirty="0">
              <a:solidFill>
                <a:schemeClr val="bg1"/>
              </a:solidFill>
            </a:endParaRPr>
          </a:p>
        </p:txBody>
      </p:sp>
    </p:spTree>
    <p:extLst>
      <p:ext uri="{BB962C8B-B14F-4D97-AF65-F5344CB8AC3E}">
        <p14:creationId xmlns:p14="http://schemas.microsoft.com/office/powerpoint/2010/main" val="32180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59A8C3-E396-451C-B201-B2E88BF93ACC}"/>
              </a:ext>
            </a:extLst>
          </p:cNvPr>
          <p:cNvSpPr>
            <a:spLocks noGrp="1"/>
          </p:cNvSpPr>
          <p:nvPr>
            <p:ph type="body" sz="quarter" idx="10"/>
          </p:nvPr>
        </p:nvSpPr>
        <p:spPr>
          <a:xfrm>
            <a:off x="275481" y="1212851"/>
            <a:ext cx="11885514" cy="4949047"/>
          </a:xfrm>
        </p:spPr>
        <p:txBody>
          <a:bodyPr/>
          <a:lstStyle/>
          <a:p>
            <a:r>
              <a:rPr lang="en-US" dirty="0"/>
              <a:t>Razor Pages, Razor support for C# 7.2</a:t>
            </a:r>
          </a:p>
          <a:p>
            <a:r>
              <a:rPr lang="en-US" dirty="0"/>
              <a:t>Azure Diagnostics &amp; Live Analytics</a:t>
            </a:r>
          </a:p>
          <a:p>
            <a:r>
              <a:rPr lang="en-US" dirty="0"/>
              <a:t>Production Debugging with </a:t>
            </a:r>
            <a:r>
              <a:rPr lang="en-US" dirty="0" err="1"/>
              <a:t>SnapShots</a:t>
            </a:r>
            <a:r>
              <a:rPr lang="en-US" dirty="0"/>
              <a:t> &amp; </a:t>
            </a:r>
            <a:r>
              <a:rPr lang="en-US" dirty="0" err="1"/>
              <a:t>SnapPoints</a:t>
            </a:r>
            <a:endParaRPr lang="en-US" dirty="0"/>
          </a:p>
          <a:p>
            <a:r>
              <a:rPr lang="en-US" dirty="0"/>
              <a:t>Angular and React templates</a:t>
            </a:r>
          </a:p>
          <a:p>
            <a:r>
              <a:rPr lang="en-US" dirty="0"/>
              <a:t>Authenticator app support in templates</a:t>
            </a:r>
          </a:p>
          <a:p>
            <a:r>
              <a:rPr lang="en-US" dirty="0"/>
              <a:t>CI/CD support for containers &amp; App Service</a:t>
            </a:r>
          </a:p>
          <a:p>
            <a:pPr marL="0" indent="0">
              <a:buNone/>
            </a:pPr>
            <a:endParaRPr lang="en-US" dirty="0"/>
          </a:p>
          <a:p>
            <a:endParaRPr lang="en-US" dirty="0"/>
          </a:p>
        </p:txBody>
      </p:sp>
      <p:sp>
        <p:nvSpPr>
          <p:cNvPr id="3" name="Title 2">
            <a:extLst>
              <a:ext uri="{FF2B5EF4-FFF2-40B4-BE49-F238E27FC236}">
                <a16:creationId xmlns:a16="http://schemas.microsoft.com/office/drawing/2014/main" id="{983A38E5-2C15-4535-81E2-8132DE380179}"/>
              </a:ext>
            </a:extLst>
          </p:cNvPr>
          <p:cNvSpPr>
            <a:spLocks noGrp="1"/>
          </p:cNvSpPr>
          <p:nvPr>
            <p:ph type="title"/>
          </p:nvPr>
        </p:nvSpPr>
        <p:spPr>
          <a:xfrm>
            <a:off x="274639" y="295274"/>
            <a:ext cx="11810998" cy="917575"/>
          </a:xfrm>
        </p:spPr>
        <p:txBody>
          <a:bodyPr/>
          <a:lstStyle/>
          <a:p>
            <a:r>
              <a:rPr lang="en-US" dirty="0"/>
              <a:t>ASP.NET Core 2.0 </a:t>
            </a:r>
          </a:p>
        </p:txBody>
      </p:sp>
    </p:spTree>
    <p:extLst>
      <p:ext uri="{BB962C8B-B14F-4D97-AF65-F5344CB8AC3E}">
        <p14:creationId xmlns:p14="http://schemas.microsoft.com/office/powerpoint/2010/main" val="315417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1211263"/>
            <a:ext cx="11810935" cy="1828786"/>
          </a:xfrm>
        </p:spPr>
        <p:txBody>
          <a:bodyPr/>
          <a:lstStyle/>
          <a:p>
            <a:r>
              <a:rPr lang="en-US" dirty="0"/>
              <a:t>Demo: Modern Web Development</a:t>
            </a:r>
          </a:p>
        </p:txBody>
      </p:sp>
      <p:sp>
        <p:nvSpPr>
          <p:cNvPr id="4" name="Text Placeholder 3"/>
          <p:cNvSpPr>
            <a:spLocks noGrp="1"/>
          </p:cNvSpPr>
          <p:nvPr>
            <p:ph type="body" sz="quarter" idx="12"/>
          </p:nvPr>
        </p:nvSpPr>
        <p:spPr/>
        <p:txBody>
          <a:bodyPr/>
          <a:lstStyle/>
          <a:p>
            <a:r>
              <a:rPr lang="en-US" dirty="0"/>
              <a:t>Scott Hunter</a:t>
            </a:r>
          </a:p>
        </p:txBody>
      </p:sp>
    </p:spTree>
    <p:extLst>
      <p:ext uri="{BB962C8B-B14F-4D97-AF65-F5344CB8AC3E}">
        <p14:creationId xmlns:p14="http://schemas.microsoft.com/office/powerpoint/2010/main" val="236849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1211263"/>
            <a:ext cx="11810935" cy="1828786"/>
          </a:xfrm>
        </p:spPr>
        <p:txBody>
          <a:bodyPr/>
          <a:lstStyle/>
          <a:p>
            <a:r>
              <a:rPr lang="en-US" dirty="0"/>
              <a:t>Customer Success</a:t>
            </a:r>
          </a:p>
        </p:txBody>
      </p:sp>
    </p:spTree>
    <p:extLst>
      <p:ext uri="{BB962C8B-B14F-4D97-AF65-F5344CB8AC3E}">
        <p14:creationId xmlns:p14="http://schemas.microsoft.com/office/powerpoint/2010/main" val="186139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D2A162E1-017F-4020-B3D1-F720096628F0}"/>
              </a:ext>
            </a:extLst>
          </p:cNvPr>
          <p:cNvPicPr>
            <a:picLocks noChangeAspect="1"/>
          </p:cNvPicPr>
          <p:nvPr/>
        </p:nvPicPr>
        <p:blipFill>
          <a:blip r:embed="rId4"/>
          <a:stretch>
            <a:fillRect/>
          </a:stretch>
        </p:blipFill>
        <p:spPr>
          <a:xfrm>
            <a:off x="0" y="1135062"/>
            <a:ext cx="12436475" cy="4572000"/>
          </a:xfrm>
          <a:prstGeom prst="rect">
            <a:avLst/>
          </a:prstGeom>
        </p:spPr>
      </p:pic>
      <p:pic>
        <p:nvPicPr>
          <p:cNvPr id="5" name="Graphic 4">
            <a:extLst>
              <a:ext uri="{FF2B5EF4-FFF2-40B4-BE49-F238E27FC236}">
                <a16:creationId xmlns:a16="http://schemas.microsoft.com/office/drawing/2014/main" id="{67CB8125-9591-441D-87DE-22C78C3096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7149" y="3008356"/>
            <a:ext cx="5149808" cy="977812"/>
          </a:xfrm>
          <a:prstGeom prst="rect">
            <a:avLst/>
          </a:prstGeom>
        </p:spPr>
      </p:pic>
    </p:spTree>
    <p:extLst>
      <p:ext uri="{BB962C8B-B14F-4D97-AF65-F5344CB8AC3E}">
        <p14:creationId xmlns:p14="http://schemas.microsoft.com/office/powerpoint/2010/main" val="20156944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53D15A-A09B-4486-8622-49A3404A3A49}"/>
              </a:ext>
            </a:extLst>
          </p:cNvPr>
          <p:cNvGrpSpPr/>
          <p:nvPr/>
        </p:nvGrpSpPr>
        <p:grpSpPr>
          <a:xfrm>
            <a:off x="0" y="1058862"/>
            <a:ext cx="12436475" cy="4800600"/>
            <a:chOff x="753765" y="1413477"/>
            <a:chExt cx="10928945" cy="4167571"/>
          </a:xfrm>
        </p:grpSpPr>
        <p:pic>
          <p:nvPicPr>
            <p:cNvPr id="3" name="Picture 2">
              <a:hlinkClick r:id="rId3"/>
              <a:extLst>
                <a:ext uri="{FF2B5EF4-FFF2-40B4-BE49-F238E27FC236}">
                  <a16:creationId xmlns:a16="http://schemas.microsoft.com/office/drawing/2014/main" id="{BF9BB0A9-10A3-4872-A8EF-D02E7D887895}"/>
                </a:ext>
              </a:extLst>
            </p:cNvPr>
            <p:cNvPicPr>
              <a:picLocks noChangeAspect="1"/>
            </p:cNvPicPr>
            <p:nvPr/>
          </p:nvPicPr>
          <p:blipFill>
            <a:blip r:embed="rId4"/>
            <a:stretch>
              <a:fillRect/>
            </a:stretch>
          </p:blipFill>
          <p:spPr>
            <a:xfrm>
              <a:off x="753765" y="1413477"/>
              <a:ext cx="10928945" cy="4167571"/>
            </a:xfrm>
            <a:prstGeom prst="rect">
              <a:avLst/>
            </a:prstGeom>
          </p:spPr>
        </p:pic>
        <p:pic>
          <p:nvPicPr>
            <p:cNvPr id="5" name="Picture 4">
              <a:extLst>
                <a:ext uri="{FF2B5EF4-FFF2-40B4-BE49-F238E27FC236}">
                  <a16:creationId xmlns:a16="http://schemas.microsoft.com/office/drawing/2014/main" id="{E87F189D-9486-4D85-AE06-9987F4A98C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1955" y="2702181"/>
              <a:ext cx="1636763" cy="1502497"/>
            </a:xfrm>
            <a:prstGeom prst="rect">
              <a:avLst/>
            </a:prstGeom>
          </p:spPr>
        </p:pic>
      </p:grpSp>
    </p:spTree>
    <p:extLst>
      <p:ext uri="{BB962C8B-B14F-4D97-AF65-F5344CB8AC3E}">
        <p14:creationId xmlns:p14="http://schemas.microsoft.com/office/powerpoint/2010/main" val="8779889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5820C74F-A1FA-4821-9147-50785DA9A16A}"/>
              </a:ext>
            </a:extLst>
          </p:cNvPr>
          <p:cNvPicPr>
            <a:picLocks noChangeAspect="1"/>
          </p:cNvPicPr>
          <p:nvPr/>
        </p:nvPicPr>
        <p:blipFill>
          <a:blip r:embed="rId4"/>
          <a:stretch>
            <a:fillRect/>
          </a:stretch>
        </p:blipFill>
        <p:spPr>
          <a:xfrm>
            <a:off x="0" y="1439862"/>
            <a:ext cx="12436475" cy="4230763"/>
          </a:xfrm>
          <a:prstGeom prst="rect">
            <a:avLst/>
          </a:prstGeom>
        </p:spPr>
      </p:pic>
    </p:spTree>
    <p:extLst>
      <p:ext uri="{BB962C8B-B14F-4D97-AF65-F5344CB8AC3E}">
        <p14:creationId xmlns:p14="http://schemas.microsoft.com/office/powerpoint/2010/main" val="39538601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D4D878-8891-475C-86D0-69BEFAE6D1E4}"/>
              </a:ext>
            </a:extLst>
          </p:cNvPr>
          <p:cNvGrpSpPr/>
          <p:nvPr/>
        </p:nvGrpSpPr>
        <p:grpSpPr>
          <a:xfrm>
            <a:off x="0" y="906462"/>
            <a:ext cx="12436475" cy="5181600"/>
            <a:chOff x="1030631" y="1403762"/>
            <a:chExt cx="10375212" cy="4187000"/>
          </a:xfrm>
        </p:grpSpPr>
        <p:pic>
          <p:nvPicPr>
            <p:cNvPr id="2" name="Picture 1">
              <a:hlinkClick r:id="rId3"/>
              <a:extLst>
                <a:ext uri="{FF2B5EF4-FFF2-40B4-BE49-F238E27FC236}">
                  <a16:creationId xmlns:a16="http://schemas.microsoft.com/office/drawing/2014/main" id="{C4E05D37-3B01-41F5-8D6A-2625520A2FFE}"/>
                </a:ext>
              </a:extLst>
            </p:cNvPr>
            <p:cNvPicPr>
              <a:picLocks noChangeAspect="1"/>
            </p:cNvPicPr>
            <p:nvPr/>
          </p:nvPicPr>
          <p:blipFill>
            <a:blip r:embed="rId4"/>
            <a:stretch>
              <a:fillRect/>
            </a:stretch>
          </p:blipFill>
          <p:spPr>
            <a:xfrm>
              <a:off x="1030631" y="1403762"/>
              <a:ext cx="10375212" cy="4187000"/>
            </a:xfrm>
            <a:prstGeom prst="rect">
              <a:avLst/>
            </a:prstGeom>
          </p:spPr>
        </p:pic>
        <p:pic>
          <p:nvPicPr>
            <p:cNvPr id="4" name="Picture 3">
              <a:extLst>
                <a:ext uri="{FF2B5EF4-FFF2-40B4-BE49-F238E27FC236}">
                  <a16:creationId xmlns:a16="http://schemas.microsoft.com/office/drawing/2014/main" id="{1F5CFD6E-CBAD-4105-9D0D-312F18A1F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3948" y="2734225"/>
              <a:ext cx="1736847" cy="1496528"/>
            </a:xfrm>
            <a:prstGeom prst="rect">
              <a:avLst/>
            </a:prstGeom>
          </p:spPr>
        </p:pic>
      </p:grpSp>
    </p:spTree>
    <p:extLst>
      <p:ext uri="{BB962C8B-B14F-4D97-AF65-F5344CB8AC3E}">
        <p14:creationId xmlns:p14="http://schemas.microsoft.com/office/powerpoint/2010/main" val="27245527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6363" y="-11374"/>
            <a:ext cx="12542838" cy="968716"/>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5482" y="1345414"/>
            <a:ext cx="5383664" cy="1091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9487" numCol="1" anchor="ctr" anchorCtr="0" compatLnSpc="1">
            <a:prstTxWarp prst="textNoShape">
              <a:avLst/>
            </a:prstTxWarp>
            <a:spAutoFit/>
          </a:bodyPr>
          <a:lstStyle/>
          <a:p>
            <a:pPr algn="ctr" defTabSz="932597" eaLnBrk="0" fontAlgn="base" hangingPunct="0">
              <a:spcBef>
                <a:spcPct val="0"/>
              </a:spcBef>
              <a:spcAft>
                <a:spcPct val="0"/>
              </a:spcAft>
            </a:pPr>
            <a:r>
              <a:rPr lang="en-US" altLang="en-US" sz="1224" b="1" dirty="0" err="1"/>
              <a:t>RayGun</a:t>
            </a:r>
            <a:endParaRPr lang="en-US" altLang="en-US" sz="1224" b="1" dirty="0"/>
          </a:p>
          <a:p>
            <a:pPr algn="ctr" defTabSz="932597" eaLnBrk="0" fontAlgn="base" hangingPunct="0">
              <a:spcBef>
                <a:spcPct val="0"/>
              </a:spcBef>
              <a:spcAft>
                <a:spcPct val="0"/>
              </a:spcAft>
            </a:pPr>
            <a:r>
              <a:rPr lang="en-US" altLang="en-US" sz="1224" dirty="0"/>
              <a:t>"Using the same-size server, we were able to go from 1,000 requests per second per node with Node.js to 20,000 requests per second with .NET Core."</a:t>
            </a:r>
          </a:p>
          <a:p>
            <a:pPr algn="ctr" defTabSz="932597" eaLnBrk="0" fontAlgn="base" hangingPunct="0">
              <a:spcBef>
                <a:spcPct val="0"/>
              </a:spcBef>
              <a:spcAft>
                <a:spcPct val="0"/>
              </a:spcAft>
            </a:pPr>
            <a:r>
              <a:rPr lang="en-US" altLang="en-US" sz="1224" i="1" dirty="0"/>
              <a:t>- John-Daniel Trask, CEO and Co-Founder</a:t>
            </a:r>
            <a:endParaRPr lang="en-US" altLang="en-US" sz="1224" dirty="0"/>
          </a:p>
          <a:p>
            <a:pPr algn="ctr" defTabSz="932597" eaLnBrk="0" fontAlgn="base" hangingPunct="0">
              <a:spcBef>
                <a:spcPct val="0"/>
              </a:spcBef>
              <a:spcAft>
                <a:spcPct val="0"/>
              </a:spcAft>
            </a:pPr>
            <a:r>
              <a:rPr lang="en-US" altLang="en-US" sz="1224" dirty="0">
                <a:hlinkClick r:id="rId3"/>
              </a:rPr>
              <a:t>Read story</a:t>
            </a:r>
            <a:endParaRPr lang="en-US" altLang="en-US" sz="2856" dirty="0"/>
          </a:p>
        </p:txBody>
      </p:sp>
      <p:sp>
        <p:nvSpPr>
          <p:cNvPr id="7" name="Rectangle 6">
            <a:extLst>
              <a:ext uri="{FF2B5EF4-FFF2-40B4-BE49-F238E27FC236}">
                <a16:creationId xmlns:a16="http://schemas.microsoft.com/office/drawing/2014/main" id="{352B186A-E587-43F1-996A-262849F45A0A}"/>
              </a:ext>
            </a:extLst>
          </p:cNvPr>
          <p:cNvSpPr/>
          <p:nvPr/>
        </p:nvSpPr>
        <p:spPr>
          <a:xfrm>
            <a:off x="6673939" y="1354896"/>
            <a:ext cx="5155811" cy="1054846"/>
          </a:xfrm>
          <a:prstGeom prst="rect">
            <a:avLst/>
          </a:prstGeom>
        </p:spPr>
        <p:txBody>
          <a:bodyPr wrap="square">
            <a:spAutoFit/>
          </a:bodyPr>
          <a:lstStyle/>
          <a:p>
            <a:pPr algn="ctr"/>
            <a:r>
              <a:rPr lang="en-US" sz="1224" b="1"/>
              <a:t>AstroReality, Quantum Technologies</a:t>
            </a:r>
          </a:p>
          <a:p>
            <a:pPr algn="ctr"/>
            <a:r>
              <a:rPr lang="en-US" sz="1224"/>
              <a:t>"We think .NET Core is mature, very powerful, and a great choice for advanced modern apps."</a:t>
            </a:r>
          </a:p>
          <a:p>
            <a:pPr algn="ctr"/>
            <a:r>
              <a:rPr lang="en-US" sz="1224" i="1"/>
              <a:t>- Zerlot Ma, Cofounder and CEO</a:t>
            </a:r>
            <a:endParaRPr lang="en-US" sz="1224"/>
          </a:p>
          <a:p>
            <a:pPr algn="ctr"/>
            <a:r>
              <a:rPr lang="en-US" sz="1224">
                <a:hlinkClick r:id="rId4"/>
              </a:rPr>
              <a:t>Read story</a:t>
            </a:r>
            <a:endParaRPr lang="en-US" sz="1224" dirty="0"/>
          </a:p>
        </p:txBody>
      </p:sp>
      <p:sp>
        <p:nvSpPr>
          <p:cNvPr id="8" name="Rectangle 7">
            <a:extLst>
              <a:ext uri="{FF2B5EF4-FFF2-40B4-BE49-F238E27FC236}">
                <a16:creationId xmlns:a16="http://schemas.microsoft.com/office/drawing/2014/main" id="{CDB8205C-6BD5-49A0-9D8B-89370139BB2B}"/>
              </a:ext>
            </a:extLst>
          </p:cNvPr>
          <p:cNvSpPr/>
          <p:nvPr/>
        </p:nvSpPr>
        <p:spPr>
          <a:xfrm>
            <a:off x="441512" y="2569406"/>
            <a:ext cx="5051602" cy="1054846"/>
          </a:xfrm>
          <a:prstGeom prst="rect">
            <a:avLst/>
          </a:prstGeom>
        </p:spPr>
        <p:txBody>
          <a:bodyPr wrap="square">
            <a:spAutoFit/>
          </a:bodyPr>
          <a:lstStyle/>
          <a:p>
            <a:pPr algn="ctr"/>
            <a:r>
              <a:rPr lang="en-US" sz="1224" b="1" dirty="0"/>
              <a:t>Jet.com Inc.</a:t>
            </a:r>
          </a:p>
          <a:p>
            <a:pPr algn="ctr"/>
            <a:r>
              <a:rPr lang="en-US" sz="1224" dirty="0"/>
              <a:t>"The event-driven, microservices paradigm eliminated a lot of the overhead that comes with a service-oriented architecture."</a:t>
            </a:r>
          </a:p>
          <a:p>
            <a:pPr algn="ctr"/>
            <a:r>
              <a:rPr lang="en-US" sz="1224" i="1" dirty="0"/>
              <a:t>- Mike Hanrahan, CTO</a:t>
            </a:r>
            <a:endParaRPr lang="en-US" sz="1224" dirty="0"/>
          </a:p>
          <a:p>
            <a:pPr algn="ctr"/>
            <a:r>
              <a:rPr lang="en-US" sz="1224" dirty="0">
                <a:hlinkClick r:id="rId5"/>
              </a:rPr>
              <a:t>Read story</a:t>
            </a:r>
            <a:endParaRPr lang="en-US" sz="1224" dirty="0"/>
          </a:p>
        </p:txBody>
      </p:sp>
      <p:sp>
        <p:nvSpPr>
          <p:cNvPr id="9" name="Rectangle 8">
            <a:extLst>
              <a:ext uri="{FF2B5EF4-FFF2-40B4-BE49-F238E27FC236}">
                <a16:creationId xmlns:a16="http://schemas.microsoft.com/office/drawing/2014/main" id="{BC02D88A-4E6A-4EC5-9B88-87496C1483AF}"/>
              </a:ext>
            </a:extLst>
          </p:cNvPr>
          <p:cNvSpPr/>
          <p:nvPr/>
        </p:nvSpPr>
        <p:spPr>
          <a:xfrm>
            <a:off x="6499367" y="2569405"/>
            <a:ext cx="5504955" cy="1222642"/>
          </a:xfrm>
          <a:prstGeom prst="rect">
            <a:avLst/>
          </a:prstGeom>
        </p:spPr>
        <p:txBody>
          <a:bodyPr wrap="square">
            <a:spAutoFit/>
          </a:bodyPr>
          <a:lstStyle/>
          <a:p>
            <a:pPr algn="ctr"/>
            <a:r>
              <a:rPr lang="en-US" sz="1224" b="1" dirty="0"/>
              <a:t>Tencent</a:t>
            </a:r>
          </a:p>
          <a:p>
            <a:pPr algn="ctr"/>
            <a:r>
              <a:rPr lang="en-US" sz="1224" dirty="0"/>
              <a:t>“The cross-platform capabilities of .NET Core were very important to us. Also, Microsoft designed .NET Core with a microservice architecture in mind, and that fits right in with our redesign plans.” </a:t>
            </a:r>
          </a:p>
          <a:p>
            <a:pPr algn="ctr"/>
            <a:r>
              <a:rPr lang="en-US" sz="1224" dirty="0"/>
              <a:t>- </a:t>
            </a:r>
            <a:r>
              <a:rPr lang="en-US" sz="1224" i="1" dirty="0" err="1"/>
              <a:t>Shanyou</a:t>
            </a:r>
            <a:r>
              <a:rPr lang="en-US" sz="1224" i="1" dirty="0"/>
              <a:t> Zhang: Senior Software Architect</a:t>
            </a:r>
          </a:p>
          <a:p>
            <a:pPr algn="ctr"/>
            <a:r>
              <a:rPr lang="en-US" sz="1224" dirty="0">
                <a:hlinkClick r:id="rId6"/>
              </a:rPr>
              <a:t>Read story</a:t>
            </a:r>
            <a:endParaRPr lang="en-US" sz="1224" dirty="0"/>
          </a:p>
        </p:txBody>
      </p:sp>
      <p:sp>
        <p:nvSpPr>
          <p:cNvPr id="10" name="Rectangle 9">
            <a:extLst>
              <a:ext uri="{FF2B5EF4-FFF2-40B4-BE49-F238E27FC236}">
                <a16:creationId xmlns:a16="http://schemas.microsoft.com/office/drawing/2014/main" id="{245FB8EB-E04C-4C00-BF2C-EB243B89B45D}"/>
              </a:ext>
            </a:extLst>
          </p:cNvPr>
          <p:cNvSpPr/>
          <p:nvPr/>
        </p:nvSpPr>
        <p:spPr>
          <a:xfrm>
            <a:off x="441511" y="3793630"/>
            <a:ext cx="5150514" cy="1439117"/>
          </a:xfrm>
          <a:prstGeom prst="rect">
            <a:avLst/>
          </a:prstGeom>
        </p:spPr>
        <p:txBody>
          <a:bodyPr wrap="square">
            <a:spAutoFit/>
          </a:bodyPr>
          <a:lstStyle/>
          <a:p>
            <a:pPr algn="ctr"/>
            <a:r>
              <a:rPr lang="en-US" sz="1224" b="1" dirty="0"/>
              <a:t>Age of Ascent, </a:t>
            </a:r>
            <a:r>
              <a:rPr lang="en-US" sz="1224" b="1" dirty="0" err="1"/>
              <a:t>Illyriad</a:t>
            </a:r>
            <a:r>
              <a:rPr lang="en-US" sz="1224" b="1" dirty="0"/>
              <a:t> Games</a:t>
            </a:r>
          </a:p>
          <a:p>
            <a:pPr algn="ctr"/>
            <a:r>
              <a:rPr lang="en-US" sz="1224" dirty="0"/>
              <a:t>"Our game microservices are built using ASP.NET Core which gives us superior performance. ASP.NET is open source, that allows us to contribute back to it if we have any performance issues which Microsoft review and together we make a better product."</a:t>
            </a:r>
          </a:p>
          <a:p>
            <a:pPr algn="ctr"/>
            <a:r>
              <a:rPr lang="en-US" sz="1224" i="1" dirty="0"/>
              <a:t>- Ben Adams, CTO and Co-founder</a:t>
            </a:r>
            <a:r>
              <a:rPr lang="en-US" sz="1224" dirty="0"/>
              <a:t> </a:t>
            </a:r>
          </a:p>
          <a:p>
            <a:pPr algn="ctr"/>
            <a:r>
              <a:rPr lang="en-US" sz="1224" dirty="0">
                <a:hlinkClick r:id="rId7"/>
              </a:rPr>
              <a:t>Read story</a:t>
            </a:r>
            <a:endParaRPr lang="en-US" sz="1224" dirty="0"/>
          </a:p>
        </p:txBody>
      </p:sp>
      <p:sp>
        <p:nvSpPr>
          <p:cNvPr id="11" name="Rectangle 10">
            <a:extLst>
              <a:ext uri="{FF2B5EF4-FFF2-40B4-BE49-F238E27FC236}">
                <a16:creationId xmlns:a16="http://schemas.microsoft.com/office/drawing/2014/main" id="{71870DD7-638F-47BC-852A-E70967308B18}"/>
              </a:ext>
            </a:extLst>
          </p:cNvPr>
          <p:cNvSpPr/>
          <p:nvPr/>
        </p:nvSpPr>
        <p:spPr>
          <a:xfrm>
            <a:off x="6557071" y="3871023"/>
            <a:ext cx="5447251" cy="1631252"/>
          </a:xfrm>
          <a:prstGeom prst="rect">
            <a:avLst/>
          </a:prstGeom>
        </p:spPr>
        <p:txBody>
          <a:bodyPr wrap="square">
            <a:spAutoFit/>
          </a:bodyPr>
          <a:lstStyle/>
          <a:p>
            <a:pPr algn="ctr"/>
            <a:r>
              <a:rPr lang="en-US" sz="1224" b="1" dirty="0" err="1"/>
              <a:t>NetEase</a:t>
            </a:r>
            <a:endParaRPr lang="en-US" sz="1224" b="1" dirty="0"/>
          </a:p>
          <a:p>
            <a:pPr algn="ctr"/>
            <a:r>
              <a:rPr lang="en-US" sz="1224" dirty="0"/>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algn="ctr"/>
            <a:r>
              <a:rPr lang="en-US" sz="1224" i="1" dirty="0"/>
              <a:t>- Feng Zhou, Product Director</a:t>
            </a:r>
            <a:r>
              <a:rPr lang="en-US" sz="1224" dirty="0"/>
              <a:t> </a:t>
            </a:r>
          </a:p>
          <a:p>
            <a:pPr algn="ctr"/>
            <a:r>
              <a:rPr lang="en-US" sz="1224" dirty="0">
                <a:hlinkClick r:id="rId8"/>
              </a:rPr>
              <a:t>Read story</a:t>
            </a:r>
            <a:endParaRPr lang="en-US" sz="1224" dirty="0"/>
          </a:p>
        </p:txBody>
      </p:sp>
      <p:sp>
        <p:nvSpPr>
          <p:cNvPr id="12" name="Rectangle 11">
            <a:extLst>
              <a:ext uri="{FF2B5EF4-FFF2-40B4-BE49-F238E27FC236}">
                <a16:creationId xmlns:a16="http://schemas.microsoft.com/office/drawing/2014/main" id="{E4C1B003-D344-4A0C-88DC-CB24E928B118}"/>
              </a:ext>
            </a:extLst>
          </p:cNvPr>
          <p:cNvSpPr/>
          <p:nvPr/>
        </p:nvSpPr>
        <p:spPr>
          <a:xfrm>
            <a:off x="138771" y="5471932"/>
            <a:ext cx="5657081" cy="1054846"/>
          </a:xfrm>
          <a:prstGeom prst="rect">
            <a:avLst/>
          </a:prstGeom>
        </p:spPr>
        <p:txBody>
          <a:bodyPr wrap="square">
            <a:spAutoFit/>
          </a:bodyPr>
          <a:lstStyle/>
          <a:p>
            <a:pPr algn="ctr"/>
            <a:r>
              <a:rPr lang="en-US" sz="1224" b="1" dirty="0"/>
              <a:t>United Parcel Service (UPS)</a:t>
            </a:r>
          </a:p>
          <a:p>
            <a:pPr algn="ctr"/>
            <a:r>
              <a:rPr lang="en-US" sz="1224" dirty="0"/>
              <a:t>"Xamarin allowed us to develop a single code base in C# and deploy the application to two completely different mobile phone ecosystems."</a:t>
            </a:r>
          </a:p>
          <a:p>
            <a:pPr algn="ctr"/>
            <a:r>
              <a:rPr lang="en-US" sz="1224" i="1" dirty="0"/>
              <a:t>- Scott Hildebrand, Application Development Manager</a:t>
            </a:r>
            <a:endParaRPr lang="en-US" sz="1224" dirty="0"/>
          </a:p>
          <a:p>
            <a:pPr algn="ctr"/>
            <a:r>
              <a:rPr lang="en-US" sz="1224" dirty="0">
                <a:hlinkClick r:id="rId9"/>
              </a:rPr>
              <a:t>Read story</a:t>
            </a:r>
            <a:endParaRPr lang="en-US" sz="1224" dirty="0"/>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90060" y="187694"/>
            <a:ext cx="1747547" cy="486346"/>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557071" y="5604950"/>
            <a:ext cx="5504955" cy="1034257"/>
          </a:xfrm>
          <a:prstGeom prst="rect">
            <a:avLst/>
          </a:prstGeom>
        </p:spPr>
        <p:txBody>
          <a:bodyPr wrap="square">
            <a:spAutoFit/>
          </a:bodyPr>
          <a:lstStyle/>
          <a:p>
            <a:pPr algn="ctr"/>
            <a:r>
              <a:rPr lang="en-US" sz="1224" b="1" dirty="0"/>
              <a:t>GoDaddy</a:t>
            </a:r>
          </a:p>
          <a:p>
            <a:pPr algn="ctr"/>
            <a:r>
              <a:rPr lang="en-US" sz="1224" dirty="0"/>
              <a:t>“Services can be developed more quickly, perform faster in production, and scale better if they’re written using .NET Core with C#.” </a:t>
            </a:r>
          </a:p>
          <a:p>
            <a:pPr algn="ctr"/>
            <a:r>
              <a:rPr lang="en-US" sz="1224" i="1" dirty="0"/>
              <a:t>- Jeremiah </a:t>
            </a:r>
            <a:r>
              <a:rPr lang="en-US" sz="1224" i="1" dirty="0" err="1"/>
              <a:t>Gowdy</a:t>
            </a:r>
            <a:r>
              <a:rPr lang="en-US" sz="1224" i="1" dirty="0"/>
              <a:t>: Principal Software Architect</a:t>
            </a:r>
          </a:p>
          <a:p>
            <a:pPr algn="ctr"/>
            <a:r>
              <a:rPr lang="en-US" sz="1224" dirty="0">
                <a:hlinkClick r:id="rId11"/>
              </a:rPr>
              <a:t>Read story</a:t>
            </a:r>
            <a:endParaRPr lang="en-US" sz="1224" dirty="0"/>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24593" y="277038"/>
            <a:ext cx="1200150" cy="38100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85033" y="277038"/>
            <a:ext cx="942975" cy="38100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676788" y="202739"/>
            <a:ext cx="1114425" cy="428625"/>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347083" y="287376"/>
            <a:ext cx="1504950" cy="285750"/>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237484" y="250364"/>
            <a:ext cx="1943100" cy="38100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561637" y="152898"/>
            <a:ext cx="476250" cy="571500"/>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406804" y="6599744"/>
            <a:ext cx="551650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And many more: </a:t>
            </a:r>
            <a:r>
              <a:rPr lang="en-US" sz="1600" dirty="0">
                <a:gradFill>
                  <a:gsLst>
                    <a:gs pos="2917">
                      <a:schemeClr val="tx1"/>
                    </a:gs>
                    <a:gs pos="30000">
                      <a:schemeClr val="tx1"/>
                    </a:gs>
                  </a:gsLst>
                  <a:lin ang="5400000" scaled="0"/>
                </a:gradFill>
                <a:hlinkClick r:id="rId18"/>
              </a:rPr>
              <a:t>microsoft.com/net/customers</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504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11263"/>
            <a:ext cx="11048935" cy="1828786"/>
          </a:xfrm>
        </p:spPr>
        <p:txBody>
          <a:bodyPr/>
          <a:lstStyle/>
          <a:p>
            <a:r>
              <a:rPr lang="en-US" dirty="0"/>
              <a:t>A Day in the Life of a Modern </a:t>
            </a:r>
            <a:br>
              <a:rPr lang="en-US" dirty="0"/>
            </a:br>
            <a:r>
              <a:rPr lang="en-US" dirty="0"/>
              <a:t>.NET Developer</a:t>
            </a:r>
          </a:p>
        </p:txBody>
      </p:sp>
      <p:sp>
        <p:nvSpPr>
          <p:cNvPr id="5" name="Text Placeholder 4"/>
          <p:cNvSpPr>
            <a:spLocks noGrp="1"/>
          </p:cNvSpPr>
          <p:nvPr>
            <p:ph type="body" sz="quarter" idx="12"/>
          </p:nvPr>
        </p:nvSpPr>
        <p:spPr>
          <a:xfrm>
            <a:off x="274701" y="3041371"/>
            <a:ext cx="8229535" cy="1828007"/>
          </a:xfrm>
        </p:spPr>
        <p:txBody>
          <a:bodyPr/>
          <a:lstStyle/>
          <a:p>
            <a:r>
              <a:rPr lang="en-US" dirty="0"/>
              <a:t>Scott Hunter @</a:t>
            </a:r>
            <a:r>
              <a:rPr lang="en-US" dirty="0" err="1"/>
              <a:t>coolcsh</a:t>
            </a:r>
            <a:endParaRPr lang="en-US" dirty="0"/>
          </a:p>
          <a:p>
            <a:r>
              <a:rPr lang="en-US" dirty="0"/>
              <a:t>Director of Program Management, .NET</a:t>
            </a:r>
          </a:p>
          <a:p>
            <a:endParaRPr lang="en-US" dirty="0"/>
          </a:p>
          <a:p>
            <a:r>
              <a:rPr lang="en-US" dirty="0"/>
              <a:t>Aditi Dugar @adugar19</a:t>
            </a:r>
          </a:p>
          <a:p>
            <a:r>
              <a:rPr lang="en-US" dirty="0"/>
              <a:t>Program Manager, .NET</a:t>
            </a:r>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480D93E-E894-4D2A-AD0E-BCD8F9841770}"/>
              </a:ext>
            </a:extLst>
          </p:cNvPr>
          <p:cNvGrpSpPr/>
          <p:nvPr/>
        </p:nvGrpSpPr>
        <p:grpSpPr>
          <a:xfrm>
            <a:off x="2676416" y="1407638"/>
            <a:ext cx="2526479" cy="4478053"/>
            <a:chOff x="2676416" y="1407638"/>
            <a:chExt cx="2526479" cy="4478053"/>
          </a:xfrm>
          <a:solidFill>
            <a:schemeClr val="accent5"/>
          </a:solidFill>
        </p:grpSpPr>
        <p:sp>
          <p:nvSpPr>
            <p:cNvPr id="106" name="Rectangle 105"/>
            <p:cNvSpPr/>
            <p:nvPr/>
          </p:nvSpPr>
          <p:spPr bwMode="auto">
            <a:xfrm>
              <a:off x="2676416" y="1407638"/>
              <a:ext cx="2526479" cy="43491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440" tIns="145951" rIns="91219" bIns="456098" numCol="1" spcCol="0" rtlCol="0" fromWordArt="0" anchor="b" anchorCtr="0" forceAA="0" compatLnSpc="1">
              <a:prstTxWarp prst="textNoShape">
                <a:avLst/>
              </a:prstTxWarp>
              <a:noAutofit/>
            </a:bodyPr>
            <a:lstStyle/>
            <a:p>
              <a:pPr algn="ctr" defTabSz="930478" fontAlgn="base">
                <a:lnSpc>
                  <a:spcPct val="90000"/>
                </a:lnSpc>
                <a:spcBef>
                  <a:spcPct val="0"/>
                </a:spcBef>
                <a:spcAft>
                  <a:spcPts val="610"/>
                </a:spcAft>
              </a:pPr>
              <a:r>
                <a:rPr lang="en-US" sz="1796" kern="0" dirty="0">
                  <a:solidFill>
                    <a:srgbClr val="FFFFFF"/>
                  </a:solidFill>
                  <a:latin typeface="Segoe UI"/>
                  <a:cs typeface="Segoe UI Semibold" panose="020B0702040204020203" pitchFamily="34" charset="0"/>
                </a:rPr>
                <a:t>IaaS</a:t>
              </a:r>
            </a:p>
            <a:p>
              <a:pPr algn="ctr" defTabSz="930478" fontAlgn="base">
                <a:lnSpc>
                  <a:spcPct val="90000"/>
                </a:lnSpc>
                <a:spcBef>
                  <a:spcPct val="0"/>
                </a:spcBef>
                <a:spcAft>
                  <a:spcPts val="610"/>
                </a:spcAft>
              </a:pPr>
              <a:r>
                <a:rPr lang="en-US" sz="1796" kern="0" dirty="0">
                  <a:solidFill>
                    <a:srgbClr val="FFFFFF"/>
                  </a:solidFill>
                  <a:latin typeface="Segoe UI"/>
                  <a:cs typeface="Segoe UI Semibold" panose="020B0702040204020203" pitchFamily="34" charset="0"/>
                </a:rPr>
                <a:t>VMs / Containers</a:t>
              </a:r>
            </a:p>
          </p:txBody>
        </p:sp>
        <p:sp>
          <p:nvSpPr>
            <p:cNvPr id="108" name="Oval 107"/>
            <p:cNvSpPr/>
            <p:nvPr/>
          </p:nvSpPr>
          <p:spPr bwMode="auto">
            <a:xfrm>
              <a:off x="3032215" y="1733464"/>
              <a:ext cx="1814876" cy="1814876"/>
            </a:xfrm>
            <a:prstGeom prst="ellipse">
              <a:avLst/>
            </a:prstGeom>
            <a:solidFill>
              <a:schemeClr val="accent4"/>
            </a:solidFill>
            <a:ln w="98425" cap="flat" cmpd="sng" algn="ctr">
              <a:noFill/>
              <a:prstDash val="solid"/>
              <a:headEnd type="none" w="med" len="med"/>
              <a:tailEnd type="none" w="med" len="med"/>
            </a:ln>
            <a:effectLst/>
          </p:spPr>
          <p:txBody>
            <a:bodyPr rot="0" spcFirstLastPara="0" vertOverflow="overflow" horzOverflow="overflow" vert="horz" wrap="square" lIns="182388" tIns="145910" rIns="182388" bIns="145910" numCol="1" spcCol="0" rtlCol="0" fromWordArt="0" anchor="t" anchorCtr="0" forceAA="0" compatLnSpc="1">
              <a:prstTxWarp prst="textNoShape">
                <a:avLst/>
              </a:prstTxWarp>
              <a:noAutofit/>
            </a:bodyPr>
            <a:lstStyle/>
            <a:p>
              <a:pPr algn="ctr" defTabSz="929906"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2676416" y="3795860"/>
              <a:ext cx="2526479" cy="843091"/>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478">
                <a:lnSpc>
                  <a:spcPct val="90000"/>
                </a:lnSpc>
                <a:spcAft>
                  <a:spcPts val="610"/>
                </a:spcAft>
                <a:defRPr/>
              </a:pPr>
              <a:r>
                <a:rPr lang="en-US" sz="1996" kern="0"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Cloud </a:t>
              </a:r>
              <a:br>
                <a:rPr lang="en-US" sz="1996" kern="0"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br>
              <a:r>
                <a:rPr lang="en-US" sz="1996" kern="0"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Infrastructure</a:t>
              </a:r>
            </a:p>
          </p:txBody>
        </p:sp>
        <p:sp>
          <p:nvSpPr>
            <p:cNvPr id="109" name="Freeform 9"/>
            <p:cNvSpPr>
              <a:spLocks noChangeAspect="1"/>
            </p:cNvSpPr>
            <p:nvPr/>
          </p:nvSpPr>
          <p:spPr bwMode="auto">
            <a:xfrm>
              <a:off x="3252263" y="2195135"/>
              <a:ext cx="1378654" cy="76355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9399" tIns="44701" rIns="89399" bIns="44701" numCol="1" anchor="t" anchorCtr="0" compatLnSpc="1">
              <a:prstTxWarp prst="textNoShape">
                <a:avLst/>
              </a:prstTxWarp>
            </a:bodyPr>
            <a:lstStyle/>
            <a:p>
              <a:pPr defTabSz="911850">
                <a:defRPr/>
              </a:pPr>
              <a:endParaRPr lang="en-US" sz="1758" kern="0">
                <a:solidFill>
                  <a:srgbClr val="505050"/>
                </a:solidFill>
                <a:latin typeface="Segoe UI"/>
              </a:endParaRPr>
            </a:p>
          </p:txBody>
        </p:sp>
        <p:grpSp>
          <p:nvGrpSpPr>
            <p:cNvPr id="119" name="Group 118"/>
            <p:cNvGrpSpPr>
              <a:grpSpLocks noChangeAspect="1"/>
            </p:cNvGrpSpPr>
            <p:nvPr/>
          </p:nvGrpSpPr>
          <p:grpSpPr>
            <a:xfrm>
              <a:off x="3730054" y="2466443"/>
              <a:ext cx="419196" cy="385789"/>
              <a:chOff x="5500573" y="2845062"/>
              <a:chExt cx="528127" cy="486041"/>
            </a:xfrm>
            <a:grpFill/>
          </p:grpSpPr>
          <p:sp>
            <p:nvSpPr>
              <p:cNvPr id="120"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sp>
            <p:nvSpPr>
              <p:cNvPr id="121"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sp>
            <p:nvSpPr>
              <p:cNvPr id="122"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grpSp>
        <p:sp>
          <p:nvSpPr>
            <p:cNvPr id="187" name="Oval 186"/>
            <p:cNvSpPr/>
            <p:nvPr/>
          </p:nvSpPr>
          <p:spPr bwMode="auto">
            <a:xfrm>
              <a:off x="3816719" y="5628410"/>
              <a:ext cx="257281" cy="257281"/>
            </a:xfrm>
            <a:prstGeom prst="ellipse">
              <a:avLst/>
            </a:prstGeom>
            <a:solidFill>
              <a:srgbClr val="92D050"/>
            </a:solidFill>
            <a:ln w="34925" cap="flat" cmpd="sng" algn="ctr">
              <a:solidFill>
                <a:srgbClr val="F2F2F2"/>
              </a:solid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Rectangle 110"/>
          <p:cNvSpPr/>
          <p:nvPr/>
        </p:nvSpPr>
        <p:spPr bwMode="auto">
          <a:xfrm>
            <a:off x="5258102" y="1407637"/>
            <a:ext cx="2526479" cy="4371304"/>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91219" bIns="456098" numCol="1" spcCol="0" rtlCol="0" fromWordArt="0" anchor="b" anchorCtr="0" forceAA="0" compatLnSpc="1">
            <a:prstTxWarp prst="textNoShape">
              <a:avLst/>
            </a:prstTxWarp>
            <a:noAutofit/>
          </a:bodyPr>
          <a:lstStyle/>
          <a:p>
            <a:pPr algn="ctr" defTabSz="930478" fontAlgn="base">
              <a:lnSpc>
                <a:spcPct val="90000"/>
              </a:lnSpc>
              <a:spcBef>
                <a:spcPct val="0"/>
              </a:spcBef>
              <a:spcAft>
                <a:spcPts val="610"/>
              </a:spcAft>
              <a:defRPr/>
            </a:pPr>
            <a:r>
              <a:rPr lang="en-US" sz="1796" kern="0" dirty="0">
                <a:latin typeface="Segoe UI"/>
                <a:cs typeface="Segoe UI Semibold" panose="020B0702040204020203" pitchFamily="34" charset="0"/>
              </a:rPr>
              <a:t>PaaS</a:t>
            </a:r>
          </a:p>
          <a:p>
            <a:pPr algn="ctr" defTabSz="930478" fontAlgn="base">
              <a:lnSpc>
                <a:spcPct val="90000"/>
              </a:lnSpc>
              <a:spcBef>
                <a:spcPct val="0"/>
              </a:spcBef>
              <a:spcAft>
                <a:spcPts val="610"/>
              </a:spcAft>
              <a:defRPr/>
            </a:pPr>
            <a:r>
              <a:rPr lang="en-US" sz="1796" kern="0" dirty="0">
                <a:latin typeface="Segoe UI"/>
                <a:cs typeface="Segoe UI Semibold" panose="020B0702040204020203" pitchFamily="34" charset="0"/>
              </a:rPr>
              <a:t>Microservices</a:t>
            </a:r>
          </a:p>
        </p:txBody>
      </p:sp>
      <p:sp>
        <p:nvSpPr>
          <p:cNvPr id="4" name="Title 3"/>
          <p:cNvSpPr>
            <a:spLocks noGrp="1"/>
          </p:cNvSpPr>
          <p:nvPr>
            <p:ph type="title" idx="4294967295"/>
          </p:nvPr>
        </p:nvSpPr>
        <p:spPr>
          <a:xfrm>
            <a:off x="547688" y="295275"/>
            <a:ext cx="11888787" cy="917575"/>
          </a:xfrm>
        </p:spPr>
        <p:txBody>
          <a:bodyPr/>
          <a:lstStyle/>
          <a:p>
            <a:r>
              <a:rPr lang="en-US" dirty="0"/>
              <a:t>The cloud journey</a:t>
            </a:r>
          </a:p>
        </p:txBody>
      </p:sp>
      <p:sp>
        <p:nvSpPr>
          <p:cNvPr id="89" name="Rectangle 88"/>
          <p:cNvSpPr/>
          <p:nvPr/>
        </p:nvSpPr>
        <p:spPr bwMode="auto">
          <a:xfrm>
            <a:off x="98958" y="1407638"/>
            <a:ext cx="2526479" cy="4349160"/>
          </a:xfrm>
          <a:prstGeom prst="rect">
            <a:avLst/>
          </a:prstGeom>
          <a:solidFill>
            <a:schemeClr val="accent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91219" bIns="456098" numCol="1" spcCol="0" rtlCol="0" fromWordArt="0" anchor="b" anchorCtr="0" forceAA="0" compatLnSpc="1">
            <a:prstTxWarp prst="textNoShape">
              <a:avLst/>
            </a:prstTxWarp>
            <a:noAutofit/>
          </a:bodyPr>
          <a:lstStyle/>
          <a:p>
            <a:pPr algn="ctr" defTabSz="930478" fontAlgn="base">
              <a:lnSpc>
                <a:spcPct val="90000"/>
              </a:lnSpc>
              <a:spcBef>
                <a:spcPct val="0"/>
              </a:spcBef>
              <a:spcAft>
                <a:spcPts val="610"/>
              </a:spcAft>
            </a:pPr>
            <a:r>
              <a:rPr lang="en-US" sz="1796" kern="0" dirty="0">
                <a:solidFill>
                  <a:srgbClr val="FFFFFF"/>
                </a:solidFill>
                <a:latin typeface="Segoe UI"/>
                <a:cs typeface="Segoe UI Semibold" panose="020B0702040204020203" pitchFamily="34" charset="0"/>
              </a:rPr>
              <a:t>Servers</a:t>
            </a:r>
          </a:p>
          <a:p>
            <a:pPr algn="ctr" defTabSz="930478" fontAlgn="base">
              <a:lnSpc>
                <a:spcPct val="90000"/>
              </a:lnSpc>
              <a:spcBef>
                <a:spcPct val="0"/>
              </a:spcBef>
              <a:spcAft>
                <a:spcPts val="610"/>
              </a:spcAft>
            </a:pPr>
            <a:r>
              <a:rPr lang="en-US" sz="1796" kern="0" dirty="0">
                <a:solidFill>
                  <a:srgbClr val="FFFFFF"/>
                </a:solidFill>
                <a:latin typeface="Segoe UI"/>
                <a:cs typeface="Segoe UI Semibold" panose="020B0702040204020203" pitchFamily="34" charset="0"/>
              </a:rPr>
              <a:t>VMs</a:t>
            </a:r>
          </a:p>
        </p:txBody>
      </p:sp>
      <p:sp>
        <p:nvSpPr>
          <p:cNvPr id="90" name="Rectangle 89"/>
          <p:cNvSpPr/>
          <p:nvPr/>
        </p:nvSpPr>
        <p:spPr bwMode="auto">
          <a:xfrm>
            <a:off x="98958" y="3795860"/>
            <a:ext cx="2526479" cy="84309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478">
              <a:lnSpc>
                <a:spcPct val="90000"/>
              </a:lnSpc>
              <a:spcAft>
                <a:spcPts val="610"/>
              </a:spcAft>
              <a:defRPr/>
            </a:pPr>
            <a:r>
              <a:rPr lang="en-US" sz="1996" kern="0"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On-premises servers</a:t>
            </a:r>
          </a:p>
        </p:txBody>
      </p:sp>
      <p:sp>
        <p:nvSpPr>
          <p:cNvPr id="91" name="Oval 90"/>
          <p:cNvSpPr/>
          <p:nvPr/>
        </p:nvSpPr>
        <p:spPr bwMode="auto">
          <a:xfrm>
            <a:off x="454757" y="1733464"/>
            <a:ext cx="1814876" cy="1814876"/>
          </a:xfrm>
          <a:prstGeom prst="ellipse">
            <a:avLst/>
          </a:prstGeom>
          <a:solidFill>
            <a:schemeClr val="tx2">
              <a:lumMod val="75000"/>
            </a:schemeClr>
          </a:solidFill>
          <a:ln w="98425" cap="flat" cmpd="sng" algn="ctr">
            <a:noFill/>
            <a:prstDash val="solid"/>
            <a:headEnd type="none" w="med" len="med"/>
            <a:tailEnd type="none" w="med" len="med"/>
          </a:ln>
          <a:effectLst/>
        </p:spPr>
        <p:txBody>
          <a:bodyPr rot="0" spcFirstLastPara="0" vertOverflow="overflow" horzOverflow="overflow" vert="horz" wrap="square" lIns="182388" tIns="145910" rIns="182388" bIns="145910" numCol="1" spcCol="0" rtlCol="0" fromWordArt="0" anchor="t" anchorCtr="0" forceAA="0" compatLnSpc="1">
            <a:prstTxWarp prst="textNoShape">
              <a:avLst/>
            </a:prstTxWarp>
            <a:noAutofit/>
          </a:bodyPr>
          <a:lstStyle/>
          <a:p>
            <a:pPr algn="ctr" defTabSz="929906"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3" name="Group 92"/>
          <p:cNvGrpSpPr>
            <a:grpSpLocks noChangeAspect="1"/>
          </p:cNvGrpSpPr>
          <p:nvPr/>
        </p:nvGrpSpPr>
        <p:grpSpPr>
          <a:xfrm>
            <a:off x="889927" y="2206267"/>
            <a:ext cx="944540" cy="869270"/>
            <a:chOff x="5500573" y="2845062"/>
            <a:chExt cx="528127" cy="486041"/>
          </a:xfrm>
          <a:solidFill>
            <a:srgbClr val="FFFFFF"/>
          </a:solidFill>
        </p:grpSpPr>
        <p:sp>
          <p:nvSpPr>
            <p:cNvPr id="96" name="Freeform 12"/>
            <p:cNvSpPr>
              <a:spLocks noEditPoints="1"/>
            </p:cNvSpPr>
            <p:nvPr/>
          </p:nvSpPr>
          <p:spPr bwMode="auto">
            <a:xfrm>
              <a:off x="5500573" y="2845062"/>
              <a:ext cx="528127" cy="155452"/>
            </a:xfrm>
            <a:custGeom>
              <a:avLst/>
              <a:gdLst>
                <a:gd name="T0" fmla="*/ 305 w 326"/>
                <a:gd name="T1" fmla="*/ 0 h 96"/>
                <a:gd name="T2" fmla="*/ 0 w 326"/>
                <a:gd name="T3" fmla="*/ 22 h 96"/>
                <a:gd name="T4" fmla="*/ 21 w 326"/>
                <a:gd name="T5" fmla="*/ 96 h 96"/>
                <a:gd name="T6" fmla="*/ 326 w 326"/>
                <a:gd name="T7" fmla="*/ 74 h 96"/>
                <a:gd name="T8" fmla="*/ 34 w 326"/>
                <a:gd name="T9" fmla="*/ 74 h 96"/>
                <a:gd name="T10" fmla="*/ 23 w 326"/>
                <a:gd name="T11" fmla="*/ 63 h 96"/>
                <a:gd name="T12" fmla="*/ 34 w 326"/>
                <a:gd name="T13" fmla="*/ 74 h 96"/>
                <a:gd name="T14" fmla="*/ 23 w 326"/>
                <a:gd name="T15" fmla="*/ 52 h 96"/>
                <a:gd name="T16" fmla="*/ 34 w 326"/>
                <a:gd name="T17" fmla="*/ 41 h 96"/>
                <a:gd name="T18" fmla="*/ 34 w 326"/>
                <a:gd name="T19" fmla="*/ 29 h 96"/>
                <a:gd name="T20" fmla="*/ 23 w 326"/>
                <a:gd name="T21" fmla="*/ 18 h 96"/>
                <a:gd name="T22" fmla="*/ 34 w 326"/>
                <a:gd name="T23" fmla="*/ 29 h 96"/>
                <a:gd name="T24" fmla="*/ 47 w 326"/>
                <a:gd name="T25" fmla="*/ 74 h 96"/>
                <a:gd name="T26" fmla="*/ 58 w 326"/>
                <a:gd name="T27" fmla="*/ 63 h 96"/>
                <a:gd name="T28" fmla="*/ 58 w 326"/>
                <a:gd name="T29" fmla="*/ 52 h 96"/>
                <a:gd name="T30" fmla="*/ 47 w 326"/>
                <a:gd name="T31" fmla="*/ 41 h 96"/>
                <a:gd name="T32" fmla="*/ 58 w 326"/>
                <a:gd name="T33" fmla="*/ 52 h 96"/>
                <a:gd name="T34" fmla="*/ 47 w 326"/>
                <a:gd name="T35" fmla="*/ 29 h 96"/>
                <a:gd name="T36" fmla="*/ 58 w 326"/>
                <a:gd name="T37" fmla="*/ 18 h 96"/>
                <a:gd name="T38" fmla="*/ 82 w 326"/>
                <a:gd name="T39" fmla="*/ 74 h 96"/>
                <a:gd name="T40" fmla="*/ 71 w 326"/>
                <a:gd name="T41" fmla="*/ 63 h 96"/>
                <a:gd name="T42" fmla="*/ 82 w 326"/>
                <a:gd name="T43" fmla="*/ 74 h 96"/>
                <a:gd name="T44" fmla="*/ 71 w 326"/>
                <a:gd name="T45" fmla="*/ 52 h 96"/>
                <a:gd name="T46" fmla="*/ 82 w 326"/>
                <a:gd name="T47" fmla="*/ 41 h 96"/>
                <a:gd name="T48" fmla="*/ 82 w 326"/>
                <a:gd name="T49" fmla="*/ 29 h 96"/>
                <a:gd name="T50" fmla="*/ 71 w 326"/>
                <a:gd name="T51" fmla="*/ 18 h 96"/>
                <a:gd name="T52" fmla="*/ 82 w 326"/>
                <a:gd name="T53" fmla="*/ 29 h 96"/>
                <a:gd name="T54" fmla="*/ 95 w 326"/>
                <a:gd name="T55" fmla="*/ 74 h 96"/>
                <a:gd name="T56" fmla="*/ 106 w 326"/>
                <a:gd name="T57" fmla="*/ 63 h 96"/>
                <a:gd name="T58" fmla="*/ 106 w 326"/>
                <a:gd name="T59" fmla="*/ 52 h 96"/>
                <a:gd name="T60" fmla="*/ 95 w 326"/>
                <a:gd name="T61" fmla="*/ 41 h 96"/>
                <a:gd name="T62" fmla="*/ 106 w 326"/>
                <a:gd name="T63" fmla="*/ 52 h 96"/>
                <a:gd name="T64" fmla="*/ 95 w 326"/>
                <a:gd name="T65" fmla="*/ 29 h 96"/>
                <a:gd name="T66" fmla="*/ 106 w 326"/>
                <a:gd name="T67" fmla="*/ 18 h 96"/>
                <a:gd name="T68" fmla="*/ 130 w 326"/>
                <a:gd name="T69" fmla="*/ 74 h 96"/>
                <a:gd name="T70" fmla="*/ 119 w 326"/>
                <a:gd name="T71" fmla="*/ 63 h 96"/>
                <a:gd name="T72" fmla="*/ 130 w 326"/>
                <a:gd name="T73" fmla="*/ 74 h 96"/>
                <a:gd name="T74" fmla="*/ 119 w 326"/>
                <a:gd name="T75" fmla="*/ 52 h 96"/>
                <a:gd name="T76" fmla="*/ 130 w 326"/>
                <a:gd name="T77" fmla="*/ 41 h 96"/>
                <a:gd name="T78" fmla="*/ 130 w 326"/>
                <a:gd name="T79" fmla="*/ 29 h 96"/>
                <a:gd name="T80" fmla="*/ 119 w 326"/>
                <a:gd name="T81" fmla="*/ 18 h 96"/>
                <a:gd name="T82" fmla="*/ 130 w 326"/>
                <a:gd name="T83" fmla="*/ 29 h 96"/>
                <a:gd name="T84" fmla="*/ 144 w 326"/>
                <a:gd name="T85" fmla="*/ 74 h 96"/>
                <a:gd name="T86" fmla="*/ 155 w 326"/>
                <a:gd name="T87" fmla="*/ 63 h 96"/>
                <a:gd name="T88" fmla="*/ 155 w 326"/>
                <a:gd name="T89" fmla="*/ 52 h 96"/>
                <a:gd name="T90" fmla="*/ 144 w 326"/>
                <a:gd name="T91" fmla="*/ 41 h 96"/>
                <a:gd name="T92" fmla="*/ 155 w 326"/>
                <a:gd name="T93" fmla="*/ 52 h 96"/>
                <a:gd name="T94" fmla="*/ 144 w 326"/>
                <a:gd name="T95" fmla="*/ 29 h 96"/>
                <a:gd name="T96" fmla="*/ 155 w 326"/>
                <a:gd name="T97" fmla="*/ 18 h 96"/>
                <a:gd name="T98" fmla="*/ 179 w 326"/>
                <a:gd name="T99" fmla="*/ 74 h 96"/>
                <a:gd name="T100" fmla="*/ 168 w 326"/>
                <a:gd name="T101" fmla="*/ 63 h 96"/>
                <a:gd name="T102" fmla="*/ 179 w 326"/>
                <a:gd name="T103" fmla="*/ 74 h 96"/>
                <a:gd name="T104" fmla="*/ 168 w 326"/>
                <a:gd name="T105" fmla="*/ 52 h 96"/>
                <a:gd name="T106" fmla="*/ 179 w 326"/>
                <a:gd name="T107" fmla="*/ 41 h 96"/>
                <a:gd name="T108" fmla="*/ 179 w 326"/>
                <a:gd name="T109" fmla="*/ 29 h 96"/>
                <a:gd name="T110" fmla="*/ 168 w 326"/>
                <a:gd name="T111" fmla="*/ 18 h 96"/>
                <a:gd name="T112" fmla="*/ 179 w 326"/>
                <a:gd name="T113" fmla="*/ 29 h 96"/>
                <a:gd name="T114" fmla="*/ 252 w 326"/>
                <a:gd name="T115" fmla="*/ 46 h 96"/>
                <a:gd name="T116" fmla="*/ 296 w 326"/>
                <a:gd name="T117"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29"/>
                  </a:moveTo>
                  <a:cubicBezTo>
                    <a:pt x="23" y="29"/>
                    <a:pt x="23" y="29"/>
                    <a:pt x="23" y="29"/>
                  </a:cubicBezTo>
                  <a:cubicBezTo>
                    <a:pt x="23" y="18"/>
                    <a:pt x="23" y="18"/>
                    <a:pt x="23" y="18"/>
                  </a:cubicBezTo>
                  <a:cubicBezTo>
                    <a:pt x="34" y="18"/>
                    <a:pt x="34" y="18"/>
                    <a:pt x="34" y="18"/>
                  </a:cubicBezTo>
                  <a:lnTo>
                    <a:pt x="34" y="29"/>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29"/>
                  </a:moveTo>
                  <a:cubicBezTo>
                    <a:pt x="47" y="29"/>
                    <a:pt x="47" y="29"/>
                    <a:pt x="47" y="29"/>
                  </a:cubicBezTo>
                  <a:cubicBezTo>
                    <a:pt x="47" y="18"/>
                    <a:pt x="47" y="18"/>
                    <a:pt x="47" y="18"/>
                  </a:cubicBezTo>
                  <a:cubicBezTo>
                    <a:pt x="58" y="18"/>
                    <a:pt x="58" y="18"/>
                    <a:pt x="58" y="18"/>
                  </a:cubicBezTo>
                  <a:lnTo>
                    <a:pt x="58" y="29"/>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29"/>
                  </a:moveTo>
                  <a:cubicBezTo>
                    <a:pt x="71" y="29"/>
                    <a:pt x="71" y="29"/>
                    <a:pt x="71" y="29"/>
                  </a:cubicBezTo>
                  <a:cubicBezTo>
                    <a:pt x="71" y="18"/>
                    <a:pt x="71" y="18"/>
                    <a:pt x="71" y="18"/>
                  </a:cubicBezTo>
                  <a:cubicBezTo>
                    <a:pt x="82" y="18"/>
                    <a:pt x="82" y="18"/>
                    <a:pt x="82" y="18"/>
                  </a:cubicBezTo>
                  <a:lnTo>
                    <a:pt x="82" y="29"/>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29"/>
                  </a:moveTo>
                  <a:cubicBezTo>
                    <a:pt x="95" y="29"/>
                    <a:pt x="95" y="29"/>
                    <a:pt x="95" y="29"/>
                  </a:cubicBezTo>
                  <a:cubicBezTo>
                    <a:pt x="95" y="18"/>
                    <a:pt x="95" y="18"/>
                    <a:pt x="95" y="18"/>
                  </a:cubicBezTo>
                  <a:cubicBezTo>
                    <a:pt x="106" y="18"/>
                    <a:pt x="106" y="18"/>
                    <a:pt x="106" y="18"/>
                  </a:cubicBezTo>
                  <a:lnTo>
                    <a:pt x="106" y="29"/>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29"/>
                  </a:moveTo>
                  <a:cubicBezTo>
                    <a:pt x="119" y="29"/>
                    <a:pt x="119" y="29"/>
                    <a:pt x="119" y="29"/>
                  </a:cubicBezTo>
                  <a:cubicBezTo>
                    <a:pt x="119" y="18"/>
                    <a:pt x="119" y="18"/>
                    <a:pt x="119" y="18"/>
                  </a:cubicBezTo>
                  <a:cubicBezTo>
                    <a:pt x="130" y="18"/>
                    <a:pt x="130" y="18"/>
                    <a:pt x="130" y="18"/>
                  </a:cubicBezTo>
                  <a:lnTo>
                    <a:pt x="130" y="29"/>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29"/>
                  </a:moveTo>
                  <a:cubicBezTo>
                    <a:pt x="144" y="29"/>
                    <a:pt x="144" y="29"/>
                    <a:pt x="144" y="29"/>
                  </a:cubicBezTo>
                  <a:cubicBezTo>
                    <a:pt x="144" y="18"/>
                    <a:pt x="144" y="18"/>
                    <a:pt x="144" y="18"/>
                  </a:cubicBezTo>
                  <a:cubicBezTo>
                    <a:pt x="155" y="18"/>
                    <a:pt x="155" y="18"/>
                    <a:pt x="155" y="18"/>
                  </a:cubicBezTo>
                  <a:lnTo>
                    <a:pt x="155" y="29"/>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29"/>
                  </a:moveTo>
                  <a:cubicBezTo>
                    <a:pt x="168" y="29"/>
                    <a:pt x="168" y="29"/>
                    <a:pt x="168" y="29"/>
                  </a:cubicBezTo>
                  <a:cubicBezTo>
                    <a:pt x="168" y="18"/>
                    <a:pt x="168" y="18"/>
                    <a:pt x="168" y="18"/>
                  </a:cubicBezTo>
                  <a:cubicBezTo>
                    <a:pt x="179" y="18"/>
                    <a:pt x="179" y="18"/>
                    <a:pt x="179" y="18"/>
                  </a:cubicBezTo>
                  <a:lnTo>
                    <a:pt x="179" y="29"/>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sp>
          <p:nvSpPr>
            <p:cNvPr id="103" name="Freeform 13"/>
            <p:cNvSpPr>
              <a:spLocks noEditPoints="1"/>
            </p:cNvSpPr>
            <p:nvPr/>
          </p:nvSpPr>
          <p:spPr bwMode="auto">
            <a:xfrm>
              <a:off x="5500573" y="3010697"/>
              <a:ext cx="528127" cy="156130"/>
            </a:xfrm>
            <a:custGeom>
              <a:avLst/>
              <a:gdLst>
                <a:gd name="T0" fmla="*/ 305 w 326"/>
                <a:gd name="T1" fmla="*/ 0 h 96"/>
                <a:gd name="T2" fmla="*/ 0 w 326"/>
                <a:gd name="T3" fmla="*/ 22 h 96"/>
                <a:gd name="T4" fmla="*/ 21 w 326"/>
                <a:gd name="T5" fmla="*/ 96 h 96"/>
                <a:gd name="T6" fmla="*/ 326 w 326"/>
                <a:gd name="T7" fmla="*/ 74 h 96"/>
                <a:gd name="T8" fmla="*/ 34 w 326"/>
                <a:gd name="T9" fmla="*/ 75 h 96"/>
                <a:gd name="T10" fmla="*/ 23 w 326"/>
                <a:gd name="T11" fmla="*/ 64 h 96"/>
                <a:gd name="T12" fmla="*/ 34 w 326"/>
                <a:gd name="T13" fmla="*/ 75 h 96"/>
                <a:gd name="T14" fmla="*/ 23 w 326"/>
                <a:gd name="T15" fmla="*/ 53 h 96"/>
                <a:gd name="T16" fmla="*/ 34 w 326"/>
                <a:gd name="T17" fmla="*/ 42 h 96"/>
                <a:gd name="T18" fmla="*/ 34 w 326"/>
                <a:gd name="T19" fmla="*/ 30 h 96"/>
                <a:gd name="T20" fmla="*/ 23 w 326"/>
                <a:gd name="T21" fmla="*/ 19 h 96"/>
                <a:gd name="T22" fmla="*/ 34 w 326"/>
                <a:gd name="T23" fmla="*/ 30 h 96"/>
                <a:gd name="T24" fmla="*/ 47 w 326"/>
                <a:gd name="T25" fmla="*/ 75 h 96"/>
                <a:gd name="T26" fmla="*/ 58 w 326"/>
                <a:gd name="T27" fmla="*/ 64 h 96"/>
                <a:gd name="T28" fmla="*/ 58 w 326"/>
                <a:gd name="T29" fmla="*/ 53 h 96"/>
                <a:gd name="T30" fmla="*/ 47 w 326"/>
                <a:gd name="T31" fmla="*/ 42 h 96"/>
                <a:gd name="T32" fmla="*/ 58 w 326"/>
                <a:gd name="T33" fmla="*/ 53 h 96"/>
                <a:gd name="T34" fmla="*/ 47 w 326"/>
                <a:gd name="T35" fmla="*/ 30 h 96"/>
                <a:gd name="T36" fmla="*/ 58 w 326"/>
                <a:gd name="T37" fmla="*/ 19 h 96"/>
                <a:gd name="T38" fmla="*/ 82 w 326"/>
                <a:gd name="T39" fmla="*/ 75 h 96"/>
                <a:gd name="T40" fmla="*/ 71 w 326"/>
                <a:gd name="T41" fmla="*/ 64 h 96"/>
                <a:gd name="T42" fmla="*/ 82 w 326"/>
                <a:gd name="T43" fmla="*/ 75 h 96"/>
                <a:gd name="T44" fmla="*/ 71 w 326"/>
                <a:gd name="T45" fmla="*/ 53 h 96"/>
                <a:gd name="T46" fmla="*/ 82 w 326"/>
                <a:gd name="T47" fmla="*/ 42 h 96"/>
                <a:gd name="T48" fmla="*/ 82 w 326"/>
                <a:gd name="T49" fmla="*/ 30 h 96"/>
                <a:gd name="T50" fmla="*/ 71 w 326"/>
                <a:gd name="T51" fmla="*/ 19 h 96"/>
                <a:gd name="T52" fmla="*/ 82 w 326"/>
                <a:gd name="T53" fmla="*/ 30 h 96"/>
                <a:gd name="T54" fmla="*/ 95 w 326"/>
                <a:gd name="T55" fmla="*/ 75 h 96"/>
                <a:gd name="T56" fmla="*/ 106 w 326"/>
                <a:gd name="T57" fmla="*/ 64 h 96"/>
                <a:gd name="T58" fmla="*/ 106 w 326"/>
                <a:gd name="T59" fmla="*/ 53 h 96"/>
                <a:gd name="T60" fmla="*/ 95 w 326"/>
                <a:gd name="T61" fmla="*/ 42 h 96"/>
                <a:gd name="T62" fmla="*/ 106 w 326"/>
                <a:gd name="T63" fmla="*/ 53 h 96"/>
                <a:gd name="T64" fmla="*/ 95 w 326"/>
                <a:gd name="T65" fmla="*/ 30 h 96"/>
                <a:gd name="T66" fmla="*/ 106 w 326"/>
                <a:gd name="T67" fmla="*/ 19 h 96"/>
                <a:gd name="T68" fmla="*/ 130 w 326"/>
                <a:gd name="T69" fmla="*/ 75 h 96"/>
                <a:gd name="T70" fmla="*/ 119 w 326"/>
                <a:gd name="T71" fmla="*/ 64 h 96"/>
                <a:gd name="T72" fmla="*/ 130 w 326"/>
                <a:gd name="T73" fmla="*/ 75 h 96"/>
                <a:gd name="T74" fmla="*/ 119 w 326"/>
                <a:gd name="T75" fmla="*/ 53 h 96"/>
                <a:gd name="T76" fmla="*/ 130 w 326"/>
                <a:gd name="T77" fmla="*/ 42 h 96"/>
                <a:gd name="T78" fmla="*/ 130 w 326"/>
                <a:gd name="T79" fmla="*/ 30 h 96"/>
                <a:gd name="T80" fmla="*/ 119 w 326"/>
                <a:gd name="T81" fmla="*/ 19 h 96"/>
                <a:gd name="T82" fmla="*/ 130 w 326"/>
                <a:gd name="T83" fmla="*/ 30 h 96"/>
                <a:gd name="T84" fmla="*/ 144 w 326"/>
                <a:gd name="T85" fmla="*/ 75 h 96"/>
                <a:gd name="T86" fmla="*/ 155 w 326"/>
                <a:gd name="T87" fmla="*/ 64 h 96"/>
                <a:gd name="T88" fmla="*/ 155 w 326"/>
                <a:gd name="T89" fmla="*/ 53 h 96"/>
                <a:gd name="T90" fmla="*/ 144 w 326"/>
                <a:gd name="T91" fmla="*/ 42 h 96"/>
                <a:gd name="T92" fmla="*/ 155 w 326"/>
                <a:gd name="T93" fmla="*/ 53 h 96"/>
                <a:gd name="T94" fmla="*/ 144 w 326"/>
                <a:gd name="T95" fmla="*/ 30 h 96"/>
                <a:gd name="T96" fmla="*/ 155 w 326"/>
                <a:gd name="T97" fmla="*/ 19 h 96"/>
                <a:gd name="T98" fmla="*/ 179 w 326"/>
                <a:gd name="T99" fmla="*/ 75 h 96"/>
                <a:gd name="T100" fmla="*/ 168 w 326"/>
                <a:gd name="T101" fmla="*/ 64 h 96"/>
                <a:gd name="T102" fmla="*/ 179 w 326"/>
                <a:gd name="T103" fmla="*/ 75 h 96"/>
                <a:gd name="T104" fmla="*/ 168 w 326"/>
                <a:gd name="T105" fmla="*/ 53 h 96"/>
                <a:gd name="T106" fmla="*/ 179 w 326"/>
                <a:gd name="T107" fmla="*/ 42 h 96"/>
                <a:gd name="T108" fmla="*/ 179 w 326"/>
                <a:gd name="T109" fmla="*/ 30 h 96"/>
                <a:gd name="T110" fmla="*/ 168 w 326"/>
                <a:gd name="T111" fmla="*/ 19 h 96"/>
                <a:gd name="T112" fmla="*/ 179 w 326"/>
                <a:gd name="T113" fmla="*/ 30 h 96"/>
                <a:gd name="T114" fmla="*/ 252 w 326"/>
                <a:gd name="T115" fmla="*/ 47 h 96"/>
                <a:gd name="T116" fmla="*/ 296 w 326"/>
                <a:gd name="T117" fmla="*/ 4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6">
                  <a:moveTo>
                    <a:pt x="326" y="22"/>
                  </a:moveTo>
                  <a:cubicBezTo>
                    <a:pt x="326" y="10"/>
                    <a:pt x="317" y="0"/>
                    <a:pt x="305" y="0"/>
                  </a:cubicBezTo>
                  <a:cubicBezTo>
                    <a:pt x="21" y="0"/>
                    <a:pt x="21" y="0"/>
                    <a:pt x="21" y="0"/>
                  </a:cubicBezTo>
                  <a:cubicBezTo>
                    <a:pt x="9" y="0"/>
                    <a:pt x="0" y="10"/>
                    <a:pt x="0" y="22"/>
                  </a:cubicBezTo>
                  <a:cubicBezTo>
                    <a:pt x="0" y="74"/>
                    <a:pt x="0" y="74"/>
                    <a:pt x="0" y="74"/>
                  </a:cubicBezTo>
                  <a:cubicBezTo>
                    <a:pt x="0" y="86"/>
                    <a:pt x="9" y="96"/>
                    <a:pt x="21" y="96"/>
                  </a:cubicBezTo>
                  <a:cubicBezTo>
                    <a:pt x="305" y="96"/>
                    <a:pt x="305" y="96"/>
                    <a:pt x="305" y="96"/>
                  </a:cubicBezTo>
                  <a:cubicBezTo>
                    <a:pt x="317" y="96"/>
                    <a:pt x="326" y="86"/>
                    <a:pt x="326" y="74"/>
                  </a:cubicBezTo>
                  <a:lnTo>
                    <a:pt x="326" y="22"/>
                  </a:lnTo>
                  <a:close/>
                  <a:moveTo>
                    <a:pt x="34" y="75"/>
                  </a:moveTo>
                  <a:cubicBezTo>
                    <a:pt x="23" y="75"/>
                    <a:pt x="23" y="75"/>
                    <a:pt x="23" y="75"/>
                  </a:cubicBezTo>
                  <a:cubicBezTo>
                    <a:pt x="23" y="64"/>
                    <a:pt x="23" y="64"/>
                    <a:pt x="23" y="64"/>
                  </a:cubicBezTo>
                  <a:cubicBezTo>
                    <a:pt x="34" y="64"/>
                    <a:pt x="34" y="64"/>
                    <a:pt x="34" y="64"/>
                  </a:cubicBezTo>
                  <a:lnTo>
                    <a:pt x="34" y="75"/>
                  </a:lnTo>
                  <a:close/>
                  <a:moveTo>
                    <a:pt x="34" y="53"/>
                  </a:moveTo>
                  <a:cubicBezTo>
                    <a:pt x="23" y="53"/>
                    <a:pt x="23" y="53"/>
                    <a:pt x="23" y="53"/>
                  </a:cubicBezTo>
                  <a:cubicBezTo>
                    <a:pt x="23" y="42"/>
                    <a:pt x="23" y="42"/>
                    <a:pt x="23" y="42"/>
                  </a:cubicBezTo>
                  <a:cubicBezTo>
                    <a:pt x="34" y="42"/>
                    <a:pt x="34" y="42"/>
                    <a:pt x="34" y="42"/>
                  </a:cubicBezTo>
                  <a:lnTo>
                    <a:pt x="34" y="53"/>
                  </a:lnTo>
                  <a:close/>
                  <a:moveTo>
                    <a:pt x="34" y="30"/>
                  </a:moveTo>
                  <a:cubicBezTo>
                    <a:pt x="23" y="30"/>
                    <a:pt x="23" y="30"/>
                    <a:pt x="23" y="30"/>
                  </a:cubicBezTo>
                  <a:cubicBezTo>
                    <a:pt x="23" y="19"/>
                    <a:pt x="23" y="19"/>
                    <a:pt x="23" y="19"/>
                  </a:cubicBezTo>
                  <a:cubicBezTo>
                    <a:pt x="34" y="19"/>
                    <a:pt x="34" y="19"/>
                    <a:pt x="34" y="19"/>
                  </a:cubicBezTo>
                  <a:lnTo>
                    <a:pt x="34" y="30"/>
                  </a:lnTo>
                  <a:close/>
                  <a:moveTo>
                    <a:pt x="58" y="75"/>
                  </a:moveTo>
                  <a:cubicBezTo>
                    <a:pt x="47" y="75"/>
                    <a:pt x="47" y="75"/>
                    <a:pt x="47" y="75"/>
                  </a:cubicBezTo>
                  <a:cubicBezTo>
                    <a:pt x="47" y="64"/>
                    <a:pt x="47" y="64"/>
                    <a:pt x="47" y="64"/>
                  </a:cubicBezTo>
                  <a:cubicBezTo>
                    <a:pt x="58" y="64"/>
                    <a:pt x="58" y="64"/>
                    <a:pt x="58" y="64"/>
                  </a:cubicBezTo>
                  <a:lnTo>
                    <a:pt x="58" y="75"/>
                  </a:lnTo>
                  <a:close/>
                  <a:moveTo>
                    <a:pt x="58" y="53"/>
                  </a:moveTo>
                  <a:cubicBezTo>
                    <a:pt x="47" y="53"/>
                    <a:pt x="47" y="53"/>
                    <a:pt x="47" y="53"/>
                  </a:cubicBezTo>
                  <a:cubicBezTo>
                    <a:pt x="47" y="42"/>
                    <a:pt x="47" y="42"/>
                    <a:pt x="47" y="42"/>
                  </a:cubicBezTo>
                  <a:cubicBezTo>
                    <a:pt x="58" y="42"/>
                    <a:pt x="58" y="42"/>
                    <a:pt x="58" y="42"/>
                  </a:cubicBezTo>
                  <a:lnTo>
                    <a:pt x="58" y="53"/>
                  </a:lnTo>
                  <a:close/>
                  <a:moveTo>
                    <a:pt x="58" y="30"/>
                  </a:moveTo>
                  <a:cubicBezTo>
                    <a:pt x="47" y="30"/>
                    <a:pt x="47" y="30"/>
                    <a:pt x="47" y="30"/>
                  </a:cubicBezTo>
                  <a:cubicBezTo>
                    <a:pt x="47" y="19"/>
                    <a:pt x="47" y="19"/>
                    <a:pt x="47" y="19"/>
                  </a:cubicBezTo>
                  <a:cubicBezTo>
                    <a:pt x="58" y="19"/>
                    <a:pt x="58" y="19"/>
                    <a:pt x="58" y="19"/>
                  </a:cubicBezTo>
                  <a:lnTo>
                    <a:pt x="58" y="30"/>
                  </a:lnTo>
                  <a:close/>
                  <a:moveTo>
                    <a:pt x="82" y="75"/>
                  </a:moveTo>
                  <a:cubicBezTo>
                    <a:pt x="71" y="75"/>
                    <a:pt x="71" y="75"/>
                    <a:pt x="71" y="75"/>
                  </a:cubicBezTo>
                  <a:cubicBezTo>
                    <a:pt x="71" y="64"/>
                    <a:pt x="71" y="64"/>
                    <a:pt x="71" y="64"/>
                  </a:cubicBezTo>
                  <a:cubicBezTo>
                    <a:pt x="82" y="64"/>
                    <a:pt x="82" y="64"/>
                    <a:pt x="82" y="64"/>
                  </a:cubicBezTo>
                  <a:lnTo>
                    <a:pt x="82" y="75"/>
                  </a:lnTo>
                  <a:close/>
                  <a:moveTo>
                    <a:pt x="82" y="53"/>
                  </a:moveTo>
                  <a:cubicBezTo>
                    <a:pt x="71" y="53"/>
                    <a:pt x="71" y="53"/>
                    <a:pt x="71" y="53"/>
                  </a:cubicBezTo>
                  <a:cubicBezTo>
                    <a:pt x="71" y="42"/>
                    <a:pt x="71" y="42"/>
                    <a:pt x="71" y="42"/>
                  </a:cubicBezTo>
                  <a:cubicBezTo>
                    <a:pt x="82" y="42"/>
                    <a:pt x="82" y="42"/>
                    <a:pt x="82" y="42"/>
                  </a:cubicBezTo>
                  <a:lnTo>
                    <a:pt x="82" y="53"/>
                  </a:lnTo>
                  <a:close/>
                  <a:moveTo>
                    <a:pt x="82" y="30"/>
                  </a:moveTo>
                  <a:cubicBezTo>
                    <a:pt x="71" y="30"/>
                    <a:pt x="71" y="30"/>
                    <a:pt x="71" y="30"/>
                  </a:cubicBezTo>
                  <a:cubicBezTo>
                    <a:pt x="71" y="19"/>
                    <a:pt x="71" y="19"/>
                    <a:pt x="71" y="19"/>
                  </a:cubicBezTo>
                  <a:cubicBezTo>
                    <a:pt x="82" y="19"/>
                    <a:pt x="82" y="19"/>
                    <a:pt x="82" y="19"/>
                  </a:cubicBezTo>
                  <a:lnTo>
                    <a:pt x="82" y="30"/>
                  </a:lnTo>
                  <a:close/>
                  <a:moveTo>
                    <a:pt x="106" y="75"/>
                  </a:moveTo>
                  <a:cubicBezTo>
                    <a:pt x="95" y="75"/>
                    <a:pt x="95" y="75"/>
                    <a:pt x="95" y="75"/>
                  </a:cubicBezTo>
                  <a:cubicBezTo>
                    <a:pt x="95" y="64"/>
                    <a:pt x="95" y="64"/>
                    <a:pt x="95" y="64"/>
                  </a:cubicBezTo>
                  <a:cubicBezTo>
                    <a:pt x="106" y="64"/>
                    <a:pt x="106" y="64"/>
                    <a:pt x="106" y="64"/>
                  </a:cubicBezTo>
                  <a:lnTo>
                    <a:pt x="106" y="75"/>
                  </a:lnTo>
                  <a:close/>
                  <a:moveTo>
                    <a:pt x="106" y="53"/>
                  </a:moveTo>
                  <a:cubicBezTo>
                    <a:pt x="95" y="53"/>
                    <a:pt x="95" y="53"/>
                    <a:pt x="95" y="53"/>
                  </a:cubicBezTo>
                  <a:cubicBezTo>
                    <a:pt x="95" y="42"/>
                    <a:pt x="95" y="42"/>
                    <a:pt x="95" y="42"/>
                  </a:cubicBezTo>
                  <a:cubicBezTo>
                    <a:pt x="106" y="42"/>
                    <a:pt x="106" y="42"/>
                    <a:pt x="106" y="42"/>
                  </a:cubicBezTo>
                  <a:lnTo>
                    <a:pt x="106" y="53"/>
                  </a:lnTo>
                  <a:close/>
                  <a:moveTo>
                    <a:pt x="106" y="30"/>
                  </a:moveTo>
                  <a:cubicBezTo>
                    <a:pt x="95" y="30"/>
                    <a:pt x="95" y="30"/>
                    <a:pt x="95" y="30"/>
                  </a:cubicBezTo>
                  <a:cubicBezTo>
                    <a:pt x="95" y="19"/>
                    <a:pt x="95" y="19"/>
                    <a:pt x="95" y="19"/>
                  </a:cubicBezTo>
                  <a:cubicBezTo>
                    <a:pt x="106" y="19"/>
                    <a:pt x="106" y="19"/>
                    <a:pt x="106" y="19"/>
                  </a:cubicBezTo>
                  <a:lnTo>
                    <a:pt x="106" y="30"/>
                  </a:lnTo>
                  <a:close/>
                  <a:moveTo>
                    <a:pt x="130" y="75"/>
                  </a:moveTo>
                  <a:cubicBezTo>
                    <a:pt x="119" y="75"/>
                    <a:pt x="119" y="75"/>
                    <a:pt x="119" y="75"/>
                  </a:cubicBezTo>
                  <a:cubicBezTo>
                    <a:pt x="119" y="64"/>
                    <a:pt x="119" y="64"/>
                    <a:pt x="119" y="64"/>
                  </a:cubicBezTo>
                  <a:cubicBezTo>
                    <a:pt x="130" y="64"/>
                    <a:pt x="130" y="64"/>
                    <a:pt x="130" y="64"/>
                  </a:cubicBezTo>
                  <a:lnTo>
                    <a:pt x="130" y="75"/>
                  </a:lnTo>
                  <a:close/>
                  <a:moveTo>
                    <a:pt x="130" y="53"/>
                  </a:moveTo>
                  <a:cubicBezTo>
                    <a:pt x="119" y="53"/>
                    <a:pt x="119" y="53"/>
                    <a:pt x="119" y="53"/>
                  </a:cubicBezTo>
                  <a:cubicBezTo>
                    <a:pt x="119" y="42"/>
                    <a:pt x="119" y="42"/>
                    <a:pt x="119" y="42"/>
                  </a:cubicBezTo>
                  <a:cubicBezTo>
                    <a:pt x="130" y="42"/>
                    <a:pt x="130" y="42"/>
                    <a:pt x="130" y="42"/>
                  </a:cubicBezTo>
                  <a:lnTo>
                    <a:pt x="130" y="53"/>
                  </a:lnTo>
                  <a:close/>
                  <a:moveTo>
                    <a:pt x="130" y="30"/>
                  </a:moveTo>
                  <a:cubicBezTo>
                    <a:pt x="119" y="30"/>
                    <a:pt x="119" y="30"/>
                    <a:pt x="119" y="30"/>
                  </a:cubicBezTo>
                  <a:cubicBezTo>
                    <a:pt x="119" y="19"/>
                    <a:pt x="119" y="19"/>
                    <a:pt x="119" y="19"/>
                  </a:cubicBezTo>
                  <a:cubicBezTo>
                    <a:pt x="130" y="19"/>
                    <a:pt x="130" y="19"/>
                    <a:pt x="130" y="19"/>
                  </a:cubicBezTo>
                  <a:lnTo>
                    <a:pt x="130" y="30"/>
                  </a:lnTo>
                  <a:close/>
                  <a:moveTo>
                    <a:pt x="155" y="75"/>
                  </a:moveTo>
                  <a:cubicBezTo>
                    <a:pt x="144" y="75"/>
                    <a:pt x="144" y="75"/>
                    <a:pt x="144" y="75"/>
                  </a:cubicBezTo>
                  <a:cubicBezTo>
                    <a:pt x="144" y="64"/>
                    <a:pt x="144" y="64"/>
                    <a:pt x="144" y="64"/>
                  </a:cubicBezTo>
                  <a:cubicBezTo>
                    <a:pt x="155" y="64"/>
                    <a:pt x="155" y="64"/>
                    <a:pt x="155" y="64"/>
                  </a:cubicBezTo>
                  <a:lnTo>
                    <a:pt x="155" y="75"/>
                  </a:lnTo>
                  <a:close/>
                  <a:moveTo>
                    <a:pt x="155" y="53"/>
                  </a:moveTo>
                  <a:cubicBezTo>
                    <a:pt x="144" y="53"/>
                    <a:pt x="144" y="53"/>
                    <a:pt x="144" y="53"/>
                  </a:cubicBezTo>
                  <a:cubicBezTo>
                    <a:pt x="144" y="42"/>
                    <a:pt x="144" y="42"/>
                    <a:pt x="144" y="42"/>
                  </a:cubicBezTo>
                  <a:cubicBezTo>
                    <a:pt x="155" y="42"/>
                    <a:pt x="155" y="42"/>
                    <a:pt x="155" y="42"/>
                  </a:cubicBezTo>
                  <a:lnTo>
                    <a:pt x="155" y="53"/>
                  </a:lnTo>
                  <a:close/>
                  <a:moveTo>
                    <a:pt x="155" y="30"/>
                  </a:moveTo>
                  <a:cubicBezTo>
                    <a:pt x="144" y="30"/>
                    <a:pt x="144" y="30"/>
                    <a:pt x="144" y="30"/>
                  </a:cubicBezTo>
                  <a:cubicBezTo>
                    <a:pt x="144" y="19"/>
                    <a:pt x="144" y="19"/>
                    <a:pt x="144" y="19"/>
                  </a:cubicBezTo>
                  <a:cubicBezTo>
                    <a:pt x="155" y="19"/>
                    <a:pt x="155" y="19"/>
                    <a:pt x="155" y="19"/>
                  </a:cubicBezTo>
                  <a:lnTo>
                    <a:pt x="155" y="30"/>
                  </a:lnTo>
                  <a:close/>
                  <a:moveTo>
                    <a:pt x="179" y="75"/>
                  </a:moveTo>
                  <a:cubicBezTo>
                    <a:pt x="168" y="75"/>
                    <a:pt x="168" y="75"/>
                    <a:pt x="168" y="75"/>
                  </a:cubicBezTo>
                  <a:cubicBezTo>
                    <a:pt x="168" y="64"/>
                    <a:pt x="168" y="64"/>
                    <a:pt x="168" y="64"/>
                  </a:cubicBezTo>
                  <a:cubicBezTo>
                    <a:pt x="179" y="64"/>
                    <a:pt x="179" y="64"/>
                    <a:pt x="179" y="64"/>
                  </a:cubicBezTo>
                  <a:lnTo>
                    <a:pt x="179" y="75"/>
                  </a:lnTo>
                  <a:close/>
                  <a:moveTo>
                    <a:pt x="179" y="53"/>
                  </a:moveTo>
                  <a:cubicBezTo>
                    <a:pt x="168" y="53"/>
                    <a:pt x="168" y="53"/>
                    <a:pt x="168" y="53"/>
                  </a:cubicBezTo>
                  <a:cubicBezTo>
                    <a:pt x="168" y="42"/>
                    <a:pt x="168" y="42"/>
                    <a:pt x="168" y="42"/>
                  </a:cubicBezTo>
                  <a:cubicBezTo>
                    <a:pt x="179" y="42"/>
                    <a:pt x="179" y="42"/>
                    <a:pt x="179" y="42"/>
                  </a:cubicBezTo>
                  <a:lnTo>
                    <a:pt x="179" y="53"/>
                  </a:lnTo>
                  <a:close/>
                  <a:moveTo>
                    <a:pt x="179" y="30"/>
                  </a:moveTo>
                  <a:cubicBezTo>
                    <a:pt x="168" y="30"/>
                    <a:pt x="168" y="30"/>
                    <a:pt x="168" y="30"/>
                  </a:cubicBezTo>
                  <a:cubicBezTo>
                    <a:pt x="168" y="19"/>
                    <a:pt x="168" y="19"/>
                    <a:pt x="168" y="19"/>
                  </a:cubicBezTo>
                  <a:cubicBezTo>
                    <a:pt x="179" y="19"/>
                    <a:pt x="179" y="19"/>
                    <a:pt x="179" y="19"/>
                  </a:cubicBezTo>
                  <a:lnTo>
                    <a:pt x="179" y="30"/>
                  </a:lnTo>
                  <a:close/>
                  <a:moveTo>
                    <a:pt x="274" y="69"/>
                  </a:moveTo>
                  <a:cubicBezTo>
                    <a:pt x="262" y="69"/>
                    <a:pt x="252" y="59"/>
                    <a:pt x="252" y="47"/>
                  </a:cubicBezTo>
                  <a:cubicBezTo>
                    <a:pt x="252" y="35"/>
                    <a:pt x="262" y="25"/>
                    <a:pt x="274" y="25"/>
                  </a:cubicBezTo>
                  <a:cubicBezTo>
                    <a:pt x="286" y="25"/>
                    <a:pt x="296" y="35"/>
                    <a:pt x="296" y="47"/>
                  </a:cubicBezTo>
                  <a:cubicBezTo>
                    <a:pt x="296" y="59"/>
                    <a:pt x="286" y="69"/>
                    <a:pt x="274"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sp>
          <p:nvSpPr>
            <p:cNvPr id="104" name="Freeform 14"/>
            <p:cNvSpPr>
              <a:spLocks noEditPoints="1"/>
            </p:cNvSpPr>
            <p:nvPr/>
          </p:nvSpPr>
          <p:spPr bwMode="auto">
            <a:xfrm>
              <a:off x="5500573" y="3177009"/>
              <a:ext cx="528127" cy="154094"/>
            </a:xfrm>
            <a:custGeom>
              <a:avLst/>
              <a:gdLst>
                <a:gd name="T0" fmla="*/ 305 w 326"/>
                <a:gd name="T1" fmla="*/ 0 h 95"/>
                <a:gd name="T2" fmla="*/ 0 w 326"/>
                <a:gd name="T3" fmla="*/ 21 h 95"/>
                <a:gd name="T4" fmla="*/ 21 w 326"/>
                <a:gd name="T5" fmla="*/ 95 h 95"/>
                <a:gd name="T6" fmla="*/ 326 w 326"/>
                <a:gd name="T7" fmla="*/ 73 h 95"/>
                <a:gd name="T8" fmla="*/ 34 w 326"/>
                <a:gd name="T9" fmla="*/ 74 h 95"/>
                <a:gd name="T10" fmla="*/ 23 w 326"/>
                <a:gd name="T11" fmla="*/ 63 h 95"/>
                <a:gd name="T12" fmla="*/ 34 w 326"/>
                <a:gd name="T13" fmla="*/ 74 h 95"/>
                <a:gd name="T14" fmla="*/ 23 w 326"/>
                <a:gd name="T15" fmla="*/ 52 h 95"/>
                <a:gd name="T16" fmla="*/ 34 w 326"/>
                <a:gd name="T17" fmla="*/ 41 h 95"/>
                <a:gd name="T18" fmla="*/ 34 w 326"/>
                <a:gd name="T19" fmla="*/ 30 h 95"/>
                <a:gd name="T20" fmla="*/ 23 w 326"/>
                <a:gd name="T21" fmla="*/ 18 h 95"/>
                <a:gd name="T22" fmla="*/ 34 w 326"/>
                <a:gd name="T23" fmla="*/ 30 h 95"/>
                <a:gd name="T24" fmla="*/ 47 w 326"/>
                <a:gd name="T25" fmla="*/ 74 h 95"/>
                <a:gd name="T26" fmla="*/ 58 w 326"/>
                <a:gd name="T27" fmla="*/ 63 h 95"/>
                <a:gd name="T28" fmla="*/ 58 w 326"/>
                <a:gd name="T29" fmla="*/ 52 h 95"/>
                <a:gd name="T30" fmla="*/ 47 w 326"/>
                <a:gd name="T31" fmla="*/ 41 h 95"/>
                <a:gd name="T32" fmla="*/ 58 w 326"/>
                <a:gd name="T33" fmla="*/ 52 h 95"/>
                <a:gd name="T34" fmla="*/ 47 w 326"/>
                <a:gd name="T35" fmla="*/ 30 h 95"/>
                <a:gd name="T36" fmla="*/ 58 w 326"/>
                <a:gd name="T37" fmla="*/ 18 h 95"/>
                <a:gd name="T38" fmla="*/ 82 w 326"/>
                <a:gd name="T39" fmla="*/ 74 h 95"/>
                <a:gd name="T40" fmla="*/ 71 w 326"/>
                <a:gd name="T41" fmla="*/ 63 h 95"/>
                <a:gd name="T42" fmla="*/ 82 w 326"/>
                <a:gd name="T43" fmla="*/ 74 h 95"/>
                <a:gd name="T44" fmla="*/ 71 w 326"/>
                <a:gd name="T45" fmla="*/ 52 h 95"/>
                <a:gd name="T46" fmla="*/ 82 w 326"/>
                <a:gd name="T47" fmla="*/ 41 h 95"/>
                <a:gd name="T48" fmla="*/ 82 w 326"/>
                <a:gd name="T49" fmla="*/ 30 h 95"/>
                <a:gd name="T50" fmla="*/ 71 w 326"/>
                <a:gd name="T51" fmla="*/ 18 h 95"/>
                <a:gd name="T52" fmla="*/ 82 w 326"/>
                <a:gd name="T53" fmla="*/ 30 h 95"/>
                <a:gd name="T54" fmla="*/ 95 w 326"/>
                <a:gd name="T55" fmla="*/ 74 h 95"/>
                <a:gd name="T56" fmla="*/ 106 w 326"/>
                <a:gd name="T57" fmla="*/ 63 h 95"/>
                <a:gd name="T58" fmla="*/ 106 w 326"/>
                <a:gd name="T59" fmla="*/ 52 h 95"/>
                <a:gd name="T60" fmla="*/ 95 w 326"/>
                <a:gd name="T61" fmla="*/ 41 h 95"/>
                <a:gd name="T62" fmla="*/ 106 w 326"/>
                <a:gd name="T63" fmla="*/ 52 h 95"/>
                <a:gd name="T64" fmla="*/ 95 w 326"/>
                <a:gd name="T65" fmla="*/ 30 h 95"/>
                <a:gd name="T66" fmla="*/ 106 w 326"/>
                <a:gd name="T67" fmla="*/ 18 h 95"/>
                <a:gd name="T68" fmla="*/ 130 w 326"/>
                <a:gd name="T69" fmla="*/ 74 h 95"/>
                <a:gd name="T70" fmla="*/ 119 w 326"/>
                <a:gd name="T71" fmla="*/ 63 h 95"/>
                <a:gd name="T72" fmla="*/ 130 w 326"/>
                <a:gd name="T73" fmla="*/ 74 h 95"/>
                <a:gd name="T74" fmla="*/ 119 w 326"/>
                <a:gd name="T75" fmla="*/ 52 h 95"/>
                <a:gd name="T76" fmla="*/ 130 w 326"/>
                <a:gd name="T77" fmla="*/ 41 h 95"/>
                <a:gd name="T78" fmla="*/ 130 w 326"/>
                <a:gd name="T79" fmla="*/ 30 h 95"/>
                <a:gd name="T80" fmla="*/ 119 w 326"/>
                <a:gd name="T81" fmla="*/ 18 h 95"/>
                <a:gd name="T82" fmla="*/ 130 w 326"/>
                <a:gd name="T83" fmla="*/ 30 h 95"/>
                <a:gd name="T84" fmla="*/ 144 w 326"/>
                <a:gd name="T85" fmla="*/ 74 h 95"/>
                <a:gd name="T86" fmla="*/ 155 w 326"/>
                <a:gd name="T87" fmla="*/ 63 h 95"/>
                <a:gd name="T88" fmla="*/ 155 w 326"/>
                <a:gd name="T89" fmla="*/ 52 h 95"/>
                <a:gd name="T90" fmla="*/ 144 w 326"/>
                <a:gd name="T91" fmla="*/ 41 h 95"/>
                <a:gd name="T92" fmla="*/ 155 w 326"/>
                <a:gd name="T93" fmla="*/ 52 h 95"/>
                <a:gd name="T94" fmla="*/ 144 w 326"/>
                <a:gd name="T95" fmla="*/ 30 h 95"/>
                <a:gd name="T96" fmla="*/ 155 w 326"/>
                <a:gd name="T97" fmla="*/ 18 h 95"/>
                <a:gd name="T98" fmla="*/ 179 w 326"/>
                <a:gd name="T99" fmla="*/ 74 h 95"/>
                <a:gd name="T100" fmla="*/ 168 w 326"/>
                <a:gd name="T101" fmla="*/ 63 h 95"/>
                <a:gd name="T102" fmla="*/ 179 w 326"/>
                <a:gd name="T103" fmla="*/ 74 h 95"/>
                <a:gd name="T104" fmla="*/ 168 w 326"/>
                <a:gd name="T105" fmla="*/ 52 h 95"/>
                <a:gd name="T106" fmla="*/ 179 w 326"/>
                <a:gd name="T107" fmla="*/ 41 h 95"/>
                <a:gd name="T108" fmla="*/ 179 w 326"/>
                <a:gd name="T109" fmla="*/ 30 h 95"/>
                <a:gd name="T110" fmla="*/ 168 w 326"/>
                <a:gd name="T111" fmla="*/ 18 h 95"/>
                <a:gd name="T112" fmla="*/ 179 w 326"/>
                <a:gd name="T113" fmla="*/ 30 h 95"/>
                <a:gd name="T114" fmla="*/ 252 w 326"/>
                <a:gd name="T115" fmla="*/ 46 h 95"/>
                <a:gd name="T116" fmla="*/ 296 w 326"/>
                <a:gd name="T117" fmla="*/ 4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95">
                  <a:moveTo>
                    <a:pt x="326" y="21"/>
                  </a:moveTo>
                  <a:cubicBezTo>
                    <a:pt x="326" y="9"/>
                    <a:pt x="317" y="0"/>
                    <a:pt x="305" y="0"/>
                  </a:cubicBezTo>
                  <a:cubicBezTo>
                    <a:pt x="21" y="0"/>
                    <a:pt x="21" y="0"/>
                    <a:pt x="21" y="0"/>
                  </a:cubicBezTo>
                  <a:cubicBezTo>
                    <a:pt x="9" y="0"/>
                    <a:pt x="0" y="9"/>
                    <a:pt x="0" y="21"/>
                  </a:cubicBezTo>
                  <a:cubicBezTo>
                    <a:pt x="0" y="73"/>
                    <a:pt x="0" y="73"/>
                    <a:pt x="0" y="73"/>
                  </a:cubicBezTo>
                  <a:cubicBezTo>
                    <a:pt x="0" y="85"/>
                    <a:pt x="9" y="95"/>
                    <a:pt x="21" y="95"/>
                  </a:cubicBezTo>
                  <a:cubicBezTo>
                    <a:pt x="305" y="95"/>
                    <a:pt x="305" y="95"/>
                    <a:pt x="305" y="95"/>
                  </a:cubicBezTo>
                  <a:cubicBezTo>
                    <a:pt x="317" y="95"/>
                    <a:pt x="326" y="85"/>
                    <a:pt x="326" y="73"/>
                  </a:cubicBezTo>
                  <a:lnTo>
                    <a:pt x="326" y="21"/>
                  </a:lnTo>
                  <a:close/>
                  <a:moveTo>
                    <a:pt x="34" y="74"/>
                  </a:moveTo>
                  <a:cubicBezTo>
                    <a:pt x="23" y="74"/>
                    <a:pt x="23" y="74"/>
                    <a:pt x="23" y="74"/>
                  </a:cubicBezTo>
                  <a:cubicBezTo>
                    <a:pt x="23" y="63"/>
                    <a:pt x="23" y="63"/>
                    <a:pt x="23" y="63"/>
                  </a:cubicBezTo>
                  <a:cubicBezTo>
                    <a:pt x="34" y="63"/>
                    <a:pt x="34" y="63"/>
                    <a:pt x="34" y="63"/>
                  </a:cubicBezTo>
                  <a:lnTo>
                    <a:pt x="34" y="74"/>
                  </a:lnTo>
                  <a:close/>
                  <a:moveTo>
                    <a:pt x="34" y="52"/>
                  </a:moveTo>
                  <a:cubicBezTo>
                    <a:pt x="23" y="52"/>
                    <a:pt x="23" y="52"/>
                    <a:pt x="23" y="52"/>
                  </a:cubicBezTo>
                  <a:cubicBezTo>
                    <a:pt x="23" y="41"/>
                    <a:pt x="23" y="41"/>
                    <a:pt x="23" y="41"/>
                  </a:cubicBezTo>
                  <a:cubicBezTo>
                    <a:pt x="34" y="41"/>
                    <a:pt x="34" y="41"/>
                    <a:pt x="34" y="41"/>
                  </a:cubicBezTo>
                  <a:lnTo>
                    <a:pt x="34" y="52"/>
                  </a:lnTo>
                  <a:close/>
                  <a:moveTo>
                    <a:pt x="34" y="30"/>
                  </a:moveTo>
                  <a:cubicBezTo>
                    <a:pt x="23" y="30"/>
                    <a:pt x="23" y="30"/>
                    <a:pt x="23" y="30"/>
                  </a:cubicBezTo>
                  <a:cubicBezTo>
                    <a:pt x="23" y="18"/>
                    <a:pt x="23" y="18"/>
                    <a:pt x="23" y="18"/>
                  </a:cubicBezTo>
                  <a:cubicBezTo>
                    <a:pt x="34" y="18"/>
                    <a:pt x="34" y="18"/>
                    <a:pt x="34" y="18"/>
                  </a:cubicBezTo>
                  <a:lnTo>
                    <a:pt x="34" y="30"/>
                  </a:lnTo>
                  <a:close/>
                  <a:moveTo>
                    <a:pt x="58" y="74"/>
                  </a:moveTo>
                  <a:cubicBezTo>
                    <a:pt x="47" y="74"/>
                    <a:pt x="47" y="74"/>
                    <a:pt x="47" y="74"/>
                  </a:cubicBezTo>
                  <a:cubicBezTo>
                    <a:pt x="47" y="63"/>
                    <a:pt x="47" y="63"/>
                    <a:pt x="47" y="63"/>
                  </a:cubicBezTo>
                  <a:cubicBezTo>
                    <a:pt x="58" y="63"/>
                    <a:pt x="58" y="63"/>
                    <a:pt x="58" y="63"/>
                  </a:cubicBezTo>
                  <a:lnTo>
                    <a:pt x="58" y="74"/>
                  </a:lnTo>
                  <a:close/>
                  <a:moveTo>
                    <a:pt x="58" y="52"/>
                  </a:moveTo>
                  <a:cubicBezTo>
                    <a:pt x="47" y="52"/>
                    <a:pt x="47" y="52"/>
                    <a:pt x="47" y="52"/>
                  </a:cubicBezTo>
                  <a:cubicBezTo>
                    <a:pt x="47" y="41"/>
                    <a:pt x="47" y="41"/>
                    <a:pt x="47" y="41"/>
                  </a:cubicBezTo>
                  <a:cubicBezTo>
                    <a:pt x="58" y="41"/>
                    <a:pt x="58" y="41"/>
                    <a:pt x="58" y="41"/>
                  </a:cubicBezTo>
                  <a:lnTo>
                    <a:pt x="58" y="52"/>
                  </a:lnTo>
                  <a:close/>
                  <a:moveTo>
                    <a:pt x="58" y="30"/>
                  </a:moveTo>
                  <a:cubicBezTo>
                    <a:pt x="47" y="30"/>
                    <a:pt x="47" y="30"/>
                    <a:pt x="47" y="30"/>
                  </a:cubicBezTo>
                  <a:cubicBezTo>
                    <a:pt x="47" y="18"/>
                    <a:pt x="47" y="18"/>
                    <a:pt x="47" y="18"/>
                  </a:cubicBezTo>
                  <a:cubicBezTo>
                    <a:pt x="58" y="18"/>
                    <a:pt x="58" y="18"/>
                    <a:pt x="58" y="18"/>
                  </a:cubicBezTo>
                  <a:lnTo>
                    <a:pt x="58" y="30"/>
                  </a:lnTo>
                  <a:close/>
                  <a:moveTo>
                    <a:pt x="82" y="74"/>
                  </a:moveTo>
                  <a:cubicBezTo>
                    <a:pt x="71" y="74"/>
                    <a:pt x="71" y="74"/>
                    <a:pt x="71" y="74"/>
                  </a:cubicBezTo>
                  <a:cubicBezTo>
                    <a:pt x="71" y="63"/>
                    <a:pt x="71" y="63"/>
                    <a:pt x="71" y="63"/>
                  </a:cubicBezTo>
                  <a:cubicBezTo>
                    <a:pt x="82" y="63"/>
                    <a:pt x="82" y="63"/>
                    <a:pt x="82" y="63"/>
                  </a:cubicBezTo>
                  <a:lnTo>
                    <a:pt x="82" y="74"/>
                  </a:lnTo>
                  <a:close/>
                  <a:moveTo>
                    <a:pt x="82" y="52"/>
                  </a:moveTo>
                  <a:cubicBezTo>
                    <a:pt x="71" y="52"/>
                    <a:pt x="71" y="52"/>
                    <a:pt x="71" y="52"/>
                  </a:cubicBezTo>
                  <a:cubicBezTo>
                    <a:pt x="71" y="41"/>
                    <a:pt x="71" y="41"/>
                    <a:pt x="71" y="41"/>
                  </a:cubicBezTo>
                  <a:cubicBezTo>
                    <a:pt x="82" y="41"/>
                    <a:pt x="82" y="41"/>
                    <a:pt x="82" y="41"/>
                  </a:cubicBezTo>
                  <a:lnTo>
                    <a:pt x="82" y="52"/>
                  </a:lnTo>
                  <a:close/>
                  <a:moveTo>
                    <a:pt x="82" y="30"/>
                  </a:moveTo>
                  <a:cubicBezTo>
                    <a:pt x="71" y="30"/>
                    <a:pt x="71" y="30"/>
                    <a:pt x="71" y="30"/>
                  </a:cubicBezTo>
                  <a:cubicBezTo>
                    <a:pt x="71" y="18"/>
                    <a:pt x="71" y="18"/>
                    <a:pt x="71" y="18"/>
                  </a:cubicBezTo>
                  <a:cubicBezTo>
                    <a:pt x="82" y="18"/>
                    <a:pt x="82" y="18"/>
                    <a:pt x="82" y="18"/>
                  </a:cubicBezTo>
                  <a:lnTo>
                    <a:pt x="82" y="30"/>
                  </a:lnTo>
                  <a:close/>
                  <a:moveTo>
                    <a:pt x="106" y="74"/>
                  </a:moveTo>
                  <a:cubicBezTo>
                    <a:pt x="95" y="74"/>
                    <a:pt x="95" y="74"/>
                    <a:pt x="95" y="74"/>
                  </a:cubicBezTo>
                  <a:cubicBezTo>
                    <a:pt x="95" y="63"/>
                    <a:pt x="95" y="63"/>
                    <a:pt x="95" y="63"/>
                  </a:cubicBezTo>
                  <a:cubicBezTo>
                    <a:pt x="106" y="63"/>
                    <a:pt x="106" y="63"/>
                    <a:pt x="106" y="63"/>
                  </a:cubicBezTo>
                  <a:lnTo>
                    <a:pt x="106" y="74"/>
                  </a:lnTo>
                  <a:close/>
                  <a:moveTo>
                    <a:pt x="106" y="52"/>
                  </a:moveTo>
                  <a:cubicBezTo>
                    <a:pt x="95" y="52"/>
                    <a:pt x="95" y="52"/>
                    <a:pt x="95" y="52"/>
                  </a:cubicBezTo>
                  <a:cubicBezTo>
                    <a:pt x="95" y="41"/>
                    <a:pt x="95" y="41"/>
                    <a:pt x="95" y="41"/>
                  </a:cubicBezTo>
                  <a:cubicBezTo>
                    <a:pt x="106" y="41"/>
                    <a:pt x="106" y="41"/>
                    <a:pt x="106" y="41"/>
                  </a:cubicBezTo>
                  <a:lnTo>
                    <a:pt x="106" y="52"/>
                  </a:lnTo>
                  <a:close/>
                  <a:moveTo>
                    <a:pt x="106" y="30"/>
                  </a:moveTo>
                  <a:cubicBezTo>
                    <a:pt x="95" y="30"/>
                    <a:pt x="95" y="30"/>
                    <a:pt x="95" y="30"/>
                  </a:cubicBezTo>
                  <a:cubicBezTo>
                    <a:pt x="95" y="18"/>
                    <a:pt x="95" y="18"/>
                    <a:pt x="95" y="18"/>
                  </a:cubicBezTo>
                  <a:cubicBezTo>
                    <a:pt x="106" y="18"/>
                    <a:pt x="106" y="18"/>
                    <a:pt x="106" y="18"/>
                  </a:cubicBezTo>
                  <a:lnTo>
                    <a:pt x="106" y="30"/>
                  </a:lnTo>
                  <a:close/>
                  <a:moveTo>
                    <a:pt x="130" y="74"/>
                  </a:moveTo>
                  <a:cubicBezTo>
                    <a:pt x="119" y="74"/>
                    <a:pt x="119" y="74"/>
                    <a:pt x="119" y="74"/>
                  </a:cubicBezTo>
                  <a:cubicBezTo>
                    <a:pt x="119" y="63"/>
                    <a:pt x="119" y="63"/>
                    <a:pt x="119" y="63"/>
                  </a:cubicBezTo>
                  <a:cubicBezTo>
                    <a:pt x="130" y="63"/>
                    <a:pt x="130" y="63"/>
                    <a:pt x="130" y="63"/>
                  </a:cubicBezTo>
                  <a:lnTo>
                    <a:pt x="130" y="74"/>
                  </a:lnTo>
                  <a:close/>
                  <a:moveTo>
                    <a:pt x="130" y="52"/>
                  </a:moveTo>
                  <a:cubicBezTo>
                    <a:pt x="119" y="52"/>
                    <a:pt x="119" y="52"/>
                    <a:pt x="119" y="52"/>
                  </a:cubicBezTo>
                  <a:cubicBezTo>
                    <a:pt x="119" y="41"/>
                    <a:pt x="119" y="41"/>
                    <a:pt x="119" y="41"/>
                  </a:cubicBezTo>
                  <a:cubicBezTo>
                    <a:pt x="130" y="41"/>
                    <a:pt x="130" y="41"/>
                    <a:pt x="130" y="41"/>
                  </a:cubicBezTo>
                  <a:lnTo>
                    <a:pt x="130" y="52"/>
                  </a:lnTo>
                  <a:close/>
                  <a:moveTo>
                    <a:pt x="130" y="30"/>
                  </a:moveTo>
                  <a:cubicBezTo>
                    <a:pt x="119" y="30"/>
                    <a:pt x="119" y="30"/>
                    <a:pt x="119" y="30"/>
                  </a:cubicBezTo>
                  <a:cubicBezTo>
                    <a:pt x="119" y="18"/>
                    <a:pt x="119" y="18"/>
                    <a:pt x="119" y="18"/>
                  </a:cubicBezTo>
                  <a:cubicBezTo>
                    <a:pt x="130" y="18"/>
                    <a:pt x="130" y="18"/>
                    <a:pt x="130" y="18"/>
                  </a:cubicBezTo>
                  <a:lnTo>
                    <a:pt x="130" y="30"/>
                  </a:lnTo>
                  <a:close/>
                  <a:moveTo>
                    <a:pt x="155" y="74"/>
                  </a:moveTo>
                  <a:cubicBezTo>
                    <a:pt x="144" y="74"/>
                    <a:pt x="144" y="74"/>
                    <a:pt x="144" y="74"/>
                  </a:cubicBezTo>
                  <a:cubicBezTo>
                    <a:pt x="144" y="63"/>
                    <a:pt x="144" y="63"/>
                    <a:pt x="144" y="63"/>
                  </a:cubicBezTo>
                  <a:cubicBezTo>
                    <a:pt x="155" y="63"/>
                    <a:pt x="155" y="63"/>
                    <a:pt x="155" y="63"/>
                  </a:cubicBezTo>
                  <a:lnTo>
                    <a:pt x="155" y="74"/>
                  </a:lnTo>
                  <a:close/>
                  <a:moveTo>
                    <a:pt x="155" y="52"/>
                  </a:moveTo>
                  <a:cubicBezTo>
                    <a:pt x="144" y="52"/>
                    <a:pt x="144" y="52"/>
                    <a:pt x="144" y="52"/>
                  </a:cubicBezTo>
                  <a:cubicBezTo>
                    <a:pt x="144" y="41"/>
                    <a:pt x="144" y="41"/>
                    <a:pt x="144" y="41"/>
                  </a:cubicBezTo>
                  <a:cubicBezTo>
                    <a:pt x="155" y="41"/>
                    <a:pt x="155" y="41"/>
                    <a:pt x="155" y="41"/>
                  </a:cubicBezTo>
                  <a:lnTo>
                    <a:pt x="155" y="52"/>
                  </a:lnTo>
                  <a:close/>
                  <a:moveTo>
                    <a:pt x="155" y="30"/>
                  </a:moveTo>
                  <a:cubicBezTo>
                    <a:pt x="144" y="30"/>
                    <a:pt x="144" y="30"/>
                    <a:pt x="144" y="30"/>
                  </a:cubicBezTo>
                  <a:cubicBezTo>
                    <a:pt x="144" y="18"/>
                    <a:pt x="144" y="18"/>
                    <a:pt x="144" y="18"/>
                  </a:cubicBezTo>
                  <a:cubicBezTo>
                    <a:pt x="155" y="18"/>
                    <a:pt x="155" y="18"/>
                    <a:pt x="155" y="18"/>
                  </a:cubicBezTo>
                  <a:lnTo>
                    <a:pt x="155" y="30"/>
                  </a:lnTo>
                  <a:close/>
                  <a:moveTo>
                    <a:pt x="179" y="74"/>
                  </a:moveTo>
                  <a:cubicBezTo>
                    <a:pt x="168" y="74"/>
                    <a:pt x="168" y="74"/>
                    <a:pt x="168" y="74"/>
                  </a:cubicBezTo>
                  <a:cubicBezTo>
                    <a:pt x="168" y="63"/>
                    <a:pt x="168" y="63"/>
                    <a:pt x="168" y="63"/>
                  </a:cubicBezTo>
                  <a:cubicBezTo>
                    <a:pt x="179" y="63"/>
                    <a:pt x="179" y="63"/>
                    <a:pt x="179" y="63"/>
                  </a:cubicBezTo>
                  <a:lnTo>
                    <a:pt x="179" y="74"/>
                  </a:lnTo>
                  <a:close/>
                  <a:moveTo>
                    <a:pt x="179" y="52"/>
                  </a:moveTo>
                  <a:cubicBezTo>
                    <a:pt x="168" y="52"/>
                    <a:pt x="168" y="52"/>
                    <a:pt x="168" y="52"/>
                  </a:cubicBezTo>
                  <a:cubicBezTo>
                    <a:pt x="168" y="41"/>
                    <a:pt x="168" y="41"/>
                    <a:pt x="168" y="41"/>
                  </a:cubicBezTo>
                  <a:cubicBezTo>
                    <a:pt x="179" y="41"/>
                    <a:pt x="179" y="41"/>
                    <a:pt x="179" y="41"/>
                  </a:cubicBezTo>
                  <a:lnTo>
                    <a:pt x="179" y="52"/>
                  </a:lnTo>
                  <a:close/>
                  <a:moveTo>
                    <a:pt x="179" y="30"/>
                  </a:moveTo>
                  <a:cubicBezTo>
                    <a:pt x="168" y="30"/>
                    <a:pt x="168" y="30"/>
                    <a:pt x="168" y="30"/>
                  </a:cubicBezTo>
                  <a:cubicBezTo>
                    <a:pt x="168" y="18"/>
                    <a:pt x="168" y="18"/>
                    <a:pt x="168" y="18"/>
                  </a:cubicBezTo>
                  <a:cubicBezTo>
                    <a:pt x="179" y="18"/>
                    <a:pt x="179" y="18"/>
                    <a:pt x="179" y="18"/>
                  </a:cubicBezTo>
                  <a:lnTo>
                    <a:pt x="179" y="30"/>
                  </a:lnTo>
                  <a:close/>
                  <a:moveTo>
                    <a:pt x="274" y="68"/>
                  </a:moveTo>
                  <a:cubicBezTo>
                    <a:pt x="262" y="68"/>
                    <a:pt x="252" y="58"/>
                    <a:pt x="252" y="46"/>
                  </a:cubicBezTo>
                  <a:cubicBezTo>
                    <a:pt x="252" y="34"/>
                    <a:pt x="262" y="24"/>
                    <a:pt x="274" y="24"/>
                  </a:cubicBezTo>
                  <a:cubicBezTo>
                    <a:pt x="286" y="24"/>
                    <a:pt x="296" y="34"/>
                    <a:pt x="296" y="46"/>
                  </a:cubicBezTo>
                  <a:cubicBezTo>
                    <a:pt x="296" y="58"/>
                    <a:pt x="286" y="68"/>
                    <a:pt x="274" y="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219" tIns="45609" rIns="91219" bIns="45609" numCol="1" anchor="t" anchorCtr="0" compatLnSpc="1">
              <a:prstTxWarp prst="textNoShape">
                <a:avLst/>
              </a:prstTxWarp>
            </a:bodyPr>
            <a:lstStyle/>
            <a:p>
              <a:pPr defTabSz="930368">
                <a:defRPr/>
              </a:pPr>
              <a:endParaRPr lang="en-US" sz="1832" kern="0">
                <a:solidFill>
                  <a:srgbClr val="505050"/>
                </a:solidFill>
                <a:latin typeface="Segoe UI"/>
              </a:endParaRPr>
            </a:p>
          </p:txBody>
        </p:sp>
      </p:grpSp>
      <p:sp>
        <p:nvSpPr>
          <p:cNvPr id="112" name="Rectangle 111"/>
          <p:cNvSpPr/>
          <p:nvPr/>
        </p:nvSpPr>
        <p:spPr bwMode="auto">
          <a:xfrm>
            <a:off x="5253875" y="3795859"/>
            <a:ext cx="2526479" cy="83496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478">
              <a:lnSpc>
                <a:spcPct val="90000"/>
              </a:lnSpc>
              <a:spcAft>
                <a:spcPts val="610"/>
              </a:spcAft>
              <a:defRPr/>
            </a:pPr>
            <a:r>
              <a:rPr lang="en-US" sz="1996" kern="0" dirty="0">
                <a:solidFill>
                  <a:schemeClr val="accent1"/>
                </a:solidFill>
                <a:latin typeface="Segoe UI Semibold" panose="020B0702040204020203" pitchFamily="34" charset="0"/>
                <a:cs typeface="Segoe UI Semibold" panose="020B0702040204020203" pitchFamily="34" charset="0"/>
              </a:rPr>
              <a:t>Cloud-native </a:t>
            </a:r>
          </a:p>
        </p:txBody>
      </p:sp>
      <p:sp>
        <p:nvSpPr>
          <p:cNvPr id="113" name="Oval 112"/>
          <p:cNvSpPr/>
          <p:nvPr/>
        </p:nvSpPr>
        <p:spPr bwMode="auto">
          <a:xfrm>
            <a:off x="5609673" y="1733464"/>
            <a:ext cx="1814876" cy="1814876"/>
          </a:xfrm>
          <a:prstGeom prst="ellipse">
            <a:avLst/>
          </a:prstGeom>
          <a:solidFill>
            <a:schemeClr val="accent6">
              <a:lumMod val="40000"/>
              <a:lumOff val="60000"/>
            </a:schemeClr>
          </a:solidFill>
          <a:ln w="98425" cap="flat" cmpd="sng" algn="ctr">
            <a:noFill/>
            <a:prstDash val="solid"/>
            <a:headEnd type="none" w="med" len="med"/>
            <a:tailEnd type="none" w="med" len="med"/>
          </a:ln>
          <a:effectLst/>
        </p:spPr>
        <p:txBody>
          <a:bodyPr rot="0" spcFirstLastPara="0" vertOverflow="overflow" horzOverflow="overflow" vert="horz" wrap="square" lIns="182388" tIns="145910" rIns="182388" bIns="145910" numCol="1" spcCol="0" rtlCol="0" fromWordArt="0" anchor="t" anchorCtr="0" forceAA="0" compatLnSpc="1">
            <a:prstTxWarp prst="textNoShape">
              <a:avLst/>
            </a:prstTxWarp>
            <a:noAutofit/>
          </a:bodyPr>
          <a:lstStyle/>
          <a:p>
            <a:pPr algn="ctr" defTabSz="929906"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Freeform 9"/>
          <p:cNvSpPr>
            <a:spLocks noChangeAspect="1"/>
          </p:cNvSpPr>
          <p:nvPr/>
        </p:nvSpPr>
        <p:spPr bwMode="auto">
          <a:xfrm>
            <a:off x="5829721" y="2195135"/>
            <a:ext cx="1378654" cy="76355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w="31750">
            <a:noFill/>
          </a:ln>
        </p:spPr>
        <p:txBody>
          <a:bodyPr vert="horz" wrap="square" lIns="89399" tIns="44701" rIns="89399" bIns="44701" numCol="1" anchor="t" anchorCtr="0" compatLnSpc="1">
            <a:prstTxWarp prst="textNoShape">
              <a:avLst/>
            </a:prstTxWarp>
          </a:bodyPr>
          <a:lstStyle/>
          <a:p>
            <a:pPr defTabSz="911850">
              <a:defRPr/>
            </a:pPr>
            <a:endParaRPr lang="en-US" sz="1758" kern="0">
              <a:solidFill>
                <a:srgbClr val="505050"/>
              </a:solidFill>
              <a:latin typeface="Segoe UI"/>
            </a:endParaRPr>
          </a:p>
        </p:txBody>
      </p:sp>
      <p:grpSp>
        <p:nvGrpSpPr>
          <p:cNvPr id="6" name="Group 5"/>
          <p:cNvGrpSpPr/>
          <p:nvPr/>
        </p:nvGrpSpPr>
        <p:grpSpPr>
          <a:xfrm>
            <a:off x="6241691" y="2514197"/>
            <a:ext cx="617358" cy="261555"/>
            <a:chOff x="6241746" y="2507852"/>
            <a:chExt cx="618849" cy="262187"/>
          </a:xfrm>
          <a:solidFill>
            <a:schemeClr val="tx2">
              <a:lumMod val="75000"/>
            </a:schemeClr>
          </a:solidFill>
        </p:grpSpPr>
        <p:sp>
          <p:nvSpPr>
            <p:cNvPr id="2" name="Rectangle 1"/>
            <p:cNvSpPr/>
            <p:nvPr/>
          </p:nvSpPr>
          <p:spPr bwMode="auto">
            <a:xfrm>
              <a:off x="6241746" y="2507852"/>
              <a:ext cx="262187" cy="2621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p:cNvSpPr/>
            <p:nvPr/>
          </p:nvSpPr>
          <p:spPr bwMode="auto">
            <a:xfrm>
              <a:off x="6270487" y="2531986"/>
              <a:ext cx="93824" cy="93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p:cNvSpPr/>
            <p:nvPr/>
          </p:nvSpPr>
          <p:spPr bwMode="auto">
            <a:xfrm>
              <a:off x="6323941" y="2650266"/>
              <a:ext cx="93824" cy="93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p:cNvSpPr/>
            <p:nvPr/>
          </p:nvSpPr>
          <p:spPr bwMode="auto">
            <a:xfrm>
              <a:off x="6574963" y="2507852"/>
              <a:ext cx="285632" cy="2621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bwMode="auto">
            <a:xfrm>
              <a:off x="6603703" y="2531986"/>
              <a:ext cx="93824" cy="93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p:cNvSpPr/>
            <p:nvPr/>
          </p:nvSpPr>
          <p:spPr bwMode="auto">
            <a:xfrm>
              <a:off x="6626389" y="2650266"/>
              <a:ext cx="93824" cy="93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ectangle 127"/>
            <p:cNvSpPr/>
            <p:nvPr/>
          </p:nvSpPr>
          <p:spPr bwMode="auto">
            <a:xfrm>
              <a:off x="6738806" y="2580890"/>
              <a:ext cx="93824" cy="93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1" name="Group 180"/>
          <p:cNvGrpSpPr/>
          <p:nvPr/>
        </p:nvGrpSpPr>
        <p:grpSpPr>
          <a:xfrm>
            <a:off x="6215774" y="5455326"/>
            <a:ext cx="627438" cy="627434"/>
            <a:chOff x="10700074" y="6143896"/>
            <a:chExt cx="740051" cy="740048"/>
          </a:xfrm>
        </p:grpSpPr>
        <p:sp>
          <p:nvSpPr>
            <p:cNvPr id="182" name="Oval 181"/>
            <p:cNvSpPr/>
            <p:nvPr/>
          </p:nvSpPr>
          <p:spPr bwMode="auto">
            <a:xfrm>
              <a:off x="10700074" y="6143896"/>
              <a:ext cx="740051" cy="740048"/>
            </a:xfrm>
            <a:prstGeom prst="ellipse">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Oval 182"/>
            <p:cNvSpPr/>
            <p:nvPr/>
          </p:nvSpPr>
          <p:spPr bwMode="auto">
            <a:xfrm>
              <a:off x="10757740" y="6200289"/>
              <a:ext cx="630935" cy="630936"/>
            </a:xfrm>
            <a:prstGeom prst="ellipse">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2440" tIns="145951" rIns="182440" bIns="145951" numCol="1" spcCol="0" rtlCol="0" fromWordArt="0" anchor="t" anchorCtr="0" forceAA="0" compatLnSpc="1">
              <a:prstTxWarp prst="textNoShape">
                <a:avLst/>
              </a:prstTxWarp>
              <a:noAutofit/>
            </a:bodyPr>
            <a:lstStyle/>
            <a:p>
              <a:pPr algn="ctr" defTabSz="930263" fontAlgn="base">
                <a:lnSpc>
                  <a:spcPct val="90000"/>
                </a:lnSpc>
                <a:spcBef>
                  <a:spcPct val="0"/>
                </a:spcBef>
                <a:spcAft>
                  <a:spcPct val="0"/>
                </a:spcAft>
                <a:defRPr/>
              </a:pPr>
              <a:endParaRPr lang="en-US" sz="239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Freeform 99"/>
            <p:cNvSpPr>
              <a:spLocks/>
            </p:cNvSpPr>
            <p:nvPr/>
          </p:nvSpPr>
          <p:spPr bwMode="auto">
            <a:xfrm>
              <a:off x="1088693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91219" tIns="45609" rIns="91219" bIns="45609" numCol="1" anchor="t" anchorCtr="0" compatLnSpc="1">
              <a:prstTxWarp prst="textNoShape">
                <a:avLst/>
              </a:prstTxWarp>
            </a:bodyPr>
            <a:lstStyle/>
            <a:p>
              <a:pPr defTabSz="912196">
                <a:defRPr/>
              </a:pPr>
              <a:endParaRPr lang="en-US" sz="1832" kern="0">
                <a:solidFill>
                  <a:srgbClr val="FFFFFF"/>
                </a:solidFill>
                <a:latin typeface="Segoe UI"/>
              </a:endParaRPr>
            </a:p>
          </p:txBody>
        </p:sp>
      </p:grpSp>
      <p:sp>
        <p:nvSpPr>
          <p:cNvPr id="188" name="Text Placeholder 4"/>
          <p:cNvSpPr txBox="1">
            <a:spLocks/>
          </p:cNvSpPr>
          <p:nvPr/>
        </p:nvSpPr>
        <p:spPr>
          <a:xfrm>
            <a:off x="8011176" y="1397126"/>
            <a:ext cx="4159892" cy="4685634"/>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12233">
              <a:spcBef>
                <a:spcPct val="0"/>
              </a:spcBef>
              <a:buClrTx/>
              <a:buSzTx/>
              <a:defRPr/>
            </a:pPr>
            <a:r>
              <a:rPr lang="en-US" sz="3192" dirty="0">
                <a:solidFill>
                  <a:srgbClr val="FFFFFF"/>
                </a:solidFill>
                <a:latin typeface="Segoe UI Light"/>
              </a:rPr>
              <a:t>Benefits</a:t>
            </a:r>
            <a:endParaRPr lang="en-US" sz="798" kern="0" spc="20" dirty="0">
              <a:solidFill>
                <a:srgbClr val="FFFFFF"/>
              </a:solidFill>
              <a:latin typeface="Segoe UI Light" panose="020B0502040204020203" pitchFamily="34" charset="0"/>
            </a:endParaRPr>
          </a:p>
          <a:p>
            <a:pPr defTabSz="930478">
              <a:lnSpc>
                <a:spcPct val="100000"/>
              </a:lnSpc>
              <a:spcBef>
                <a:spcPts val="0"/>
              </a:spcBef>
              <a:buClrTx/>
              <a:buSzTx/>
            </a:pPr>
            <a:endParaRPr lang="en-US" sz="798" kern="0" dirty="0">
              <a:solidFill>
                <a:srgbClr val="FFFFFF"/>
              </a:solidFill>
              <a:latin typeface="Segoe UI Light" panose="020B0502040204020203" pitchFamily="34" charset="0"/>
            </a:endParaRPr>
          </a:p>
          <a:p>
            <a:pPr marL="342088" indent="-342088" defTabSz="930478">
              <a:lnSpc>
                <a:spcPct val="100000"/>
              </a:lnSpc>
              <a:spcBef>
                <a:spcPts val="0"/>
              </a:spcBef>
              <a:spcAft>
                <a:spcPts val="898"/>
              </a:spcAft>
              <a:buClrTx/>
              <a:buSzTx/>
              <a:buFont typeface="Arial" panose="020B0604020202020204" pitchFamily="34" charset="0"/>
              <a:buChar char="•"/>
            </a:pPr>
            <a:r>
              <a:rPr lang="en-US" sz="2394" kern="0" dirty="0">
                <a:solidFill>
                  <a:srgbClr val="FFFFFF"/>
                </a:solidFill>
                <a:latin typeface="Segoe UI Semibold" panose="020B0702040204020203" pitchFamily="34" charset="0"/>
                <a:cs typeface="Segoe UI Semibold" panose="020B0702040204020203" pitchFamily="34" charset="0"/>
              </a:rPr>
              <a:t>Reduced IT costs </a:t>
            </a:r>
            <a:br>
              <a:rPr lang="en-US" sz="2394" kern="0" dirty="0">
                <a:solidFill>
                  <a:srgbClr val="FFFFFF"/>
                </a:solidFill>
                <a:latin typeface="Segoe UI Light" panose="020B0502040204020203" pitchFamily="34" charset="0"/>
              </a:rPr>
            </a:br>
            <a:r>
              <a:rPr lang="en-US" sz="2394" kern="0" dirty="0">
                <a:solidFill>
                  <a:srgbClr val="FFFFFF"/>
                </a:solidFill>
                <a:latin typeface="Segoe UI Light" panose="020B0502040204020203" pitchFamily="34" charset="0"/>
              </a:rPr>
              <a:t>Cloud-native performance and scalability </a:t>
            </a:r>
          </a:p>
          <a:p>
            <a:pPr marL="342088" indent="-342088" defTabSz="930478">
              <a:lnSpc>
                <a:spcPct val="100000"/>
              </a:lnSpc>
              <a:spcBef>
                <a:spcPts val="0"/>
              </a:spcBef>
              <a:spcAft>
                <a:spcPts val="898"/>
              </a:spcAft>
              <a:buClrTx/>
              <a:buSzTx/>
              <a:buFont typeface="Arial" panose="020B0604020202020204" pitchFamily="34" charset="0"/>
              <a:buChar char="•"/>
            </a:pPr>
            <a:endParaRPr lang="en-US" sz="2394" kern="0" dirty="0">
              <a:solidFill>
                <a:srgbClr val="FFFFFF"/>
              </a:solidFill>
              <a:latin typeface="Segoe UI Light" panose="020B0502040204020203" pitchFamily="34" charset="0"/>
            </a:endParaRPr>
          </a:p>
          <a:p>
            <a:pPr marL="342088" indent="-342088" defTabSz="930478">
              <a:lnSpc>
                <a:spcPct val="100000"/>
              </a:lnSpc>
              <a:spcBef>
                <a:spcPts val="0"/>
              </a:spcBef>
              <a:spcAft>
                <a:spcPts val="898"/>
              </a:spcAft>
              <a:buClrTx/>
              <a:buSzTx/>
              <a:buFont typeface="Arial" panose="020B0604020202020204" pitchFamily="34" charset="0"/>
              <a:buChar char="•"/>
            </a:pPr>
            <a:r>
              <a:rPr lang="en-US" sz="2394" kern="0" dirty="0">
                <a:solidFill>
                  <a:srgbClr val="FFFFFF"/>
                </a:solidFill>
                <a:latin typeface="Segoe UI Semibold" panose="020B0702040204020203" pitchFamily="34" charset="0"/>
                <a:cs typeface="Segoe UI Semibold" panose="020B0702040204020203" pitchFamily="34" charset="0"/>
              </a:rPr>
              <a:t>Faster development times</a:t>
            </a:r>
            <a:br>
              <a:rPr lang="en-US" sz="2394" kern="0" dirty="0">
                <a:solidFill>
                  <a:srgbClr val="FFFFFF"/>
                </a:solidFill>
                <a:latin typeface="Segoe UI Semibold" panose="020B0702040204020203" pitchFamily="34" charset="0"/>
                <a:cs typeface="Segoe UI Semibold" panose="020B0702040204020203" pitchFamily="34" charset="0"/>
              </a:rPr>
            </a:br>
            <a:r>
              <a:rPr lang="en-US" sz="2394" kern="0" dirty="0">
                <a:solidFill>
                  <a:srgbClr val="FFFFFF"/>
                </a:solidFill>
                <a:latin typeface="Segoe UI Light" panose="020B0502040204020203" pitchFamily="34" charset="0"/>
              </a:rPr>
              <a:t>Build on common services</a:t>
            </a:r>
          </a:p>
          <a:p>
            <a:pPr marL="342088" indent="-342088" defTabSz="930478">
              <a:lnSpc>
                <a:spcPct val="100000"/>
              </a:lnSpc>
              <a:spcBef>
                <a:spcPts val="0"/>
              </a:spcBef>
              <a:spcAft>
                <a:spcPts val="898"/>
              </a:spcAft>
              <a:buClrTx/>
              <a:buSzTx/>
              <a:buFont typeface="Arial" panose="020B0604020202020204" pitchFamily="34" charset="0"/>
              <a:buChar char="•"/>
            </a:pPr>
            <a:endParaRPr lang="en-US" sz="2394" kern="0" dirty="0">
              <a:solidFill>
                <a:srgbClr val="FFFFFF"/>
              </a:solidFill>
              <a:latin typeface="Segoe UI Light" panose="020B0502040204020203" pitchFamily="34" charset="0"/>
            </a:endParaRPr>
          </a:p>
          <a:p>
            <a:pPr marL="342088" indent="-342088" defTabSz="930478">
              <a:lnSpc>
                <a:spcPct val="100000"/>
              </a:lnSpc>
              <a:spcBef>
                <a:spcPts val="0"/>
              </a:spcBef>
              <a:spcAft>
                <a:spcPts val="898"/>
              </a:spcAft>
              <a:buClrTx/>
              <a:buSzTx/>
              <a:buFont typeface="Arial" panose="020B0604020202020204" pitchFamily="34" charset="0"/>
              <a:buChar char="•"/>
            </a:pPr>
            <a:r>
              <a:rPr lang="en-US" sz="2394" kern="0" dirty="0">
                <a:solidFill>
                  <a:srgbClr val="FFFFFF"/>
                </a:solidFill>
                <a:latin typeface="Segoe UI Semibold" panose="020B0702040204020203" pitchFamily="34" charset="0"/>
                <a:cs typeface="Segoe UI Semibold" panose="020B0702040204020203" pitchFamily="34" charset="0"/>
              </a:rPr>
              <a:t>Agility</a:t>
            </a:r>
            <a:br>
              <a:rPr lang="en-US" sz="2394" kern="0" dirty="0">
                <a:solidFill>
                  <a:srgbClr val="FFFFFF"/>
                </a:solidFill>
                <a:latin typeface="Segoe UI Light" panose="020B0502040204020203" pitchFamily="34" charset="0"/>
              </a:rPr>
            </a:br>
            <a:r>
              <a:rPr lang="en-US" sz="2394" kern="0" dirty="0">
                <a:solidFill>
                  <a:srgbClr val="FFFFFF"/>
                </a:solidFill>
                <a:latin typeface="Segoe UI Light" panose="020B0502040204020203" pitchFamily="34" charset="0"/>
              </a:rPr>
              <a:t>Continuous delivery        and innovation</a:t>
            </a:r>
          </a:p>
          <a:p>
            <a:pPr marL="342088" indent="-342088" defTabSz="930478">
              <a:lnSpc>
                <a:spcPct val="100000"/>
              </a:lnSpc>
              <a:spcBef>
                <a:spcPts val="0"/>
              </a:spcBef>
              <a:buClrTx/>
              <a:buSzTx/>
              <a:buFont typeface="Arial" panose="020B0604020202020204" pitchFamily="34" charset="0"/>
              <a:buChar char="•"/>
            </a:pPr>
            <a:endParaRPr lang="en-US" sz="1996" kern="0" dirty="0">
              <a:solidFill>
                <a:srgbClr val="FFFFFF"/>
              </a:solidFill>
              <a:latin typeface="Segoe UI Light" panose="020B0502040204020203" pitchFamily="34" charset="0"/>
            </a:endParaRPr>
          </a:p>
          <a:p>
            <a:pPr defTabSz="930478">
              <a:lnSpc>
                <a:spcPct val="100000"/>
              </a:lnSpc>
              <a:spcBef>
                <a:spcPts val="0"/>
              </a:spcBef>
              <a:buClrTx/>
              <a:buSzTx/>
            </a:pPr>
            <a:endParaRPr lang="en-US" sz="798" kern="0" dirty="0">
              <a:solidFill>
                <a:srgbClr val="FFFFFF"/>
              </a:solidFill>
              <a:latin typeface="Segoe UI Light" panose="020B0502040204020203" pitchFamily="34" charset="0"/>
            </a:endParaRPr>
          </a:p>
        </p:txBody>
      </p:sp>
    </p:spTree>
    <p:custDataLst>
      <p:tags r:id="rId1"/>
    </p:custDataLst>
    <p:extLst>
      <p:ext uri="{BB962C8B-B14F-4D97-AF65-F5344CB8AC3E}">
        <p14:creationId xmlns:p14="http://schemas.microsoft.com/office/powerpoint/2010/main" val="86374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D97A121-6F76-4622-A93A-AB43F4DDFA78}"/>
              </a:ext>
            </a:extLst>
          </p:cNvPr>
          <p:cNvSpPr txBox="1">
            <a:spLocks/>
          </p:cNvSpPr>
          <p:nvPr/>
        </p:nvSpPr>
        <p:spPr>
          <a:xfrm>
            <a:off x="655637" y="269421"/>
            <a:ext cx="11369358"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4488" i="0" u="none" strike="noStrike" kern="1200" cap="none" spc="0" normalizeH="0" baseline="0" noProof="0" dirty="0">
                <a:ln>
                  <a:noFill/>
                </a:ln>
                <a:solidFill>
                  <a:prstClr val="black">
                    <a:lumMod val="75000"/>
                    <a:lumOff val="25000"/>
                  </a:prstClr>
                </a:solidFill>
                <a:effectLst/>
                <a:uLnTx/>
                <a:uFillTx/>
                <a:cs typeface="Segoe UI Light" panose="020B0502040204020203" pitchFamily="34" charset="0"/>
              </a:rPr>
              <a:t>Cloud Maturity Model</a:t>
            </a:r>
          </a:p>
        </p:txBody>
      </p:sp>
      <p:pic>
        <p:nvPicPr>
          <p:cNvPr id="15" name="Picture 14">
            <a:extLst>
              <a:ext uri="{FF2B5EF4-FFF2-40B4-BE49-F238E27FC236}">
                <a16:creationId xmlns:a16="http://schemas.microsoft.com/office/drawing/2014/main" id="{E63AB495-32AE-45C8-8246-C92C9A54F68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7" y="1516062"/>
            <a:ext cx="6715268" cy="5094183"/>
          </a:xfrm>
          <a:prstGeom prst="rect">
            <a:avLst/>
          </a:prstGeom>
          <a:noFill/>
        </p:spPr>
      </p:pic>
    </p:spTree>
    <p:extLst>
      <p:ext uri="{BB962C8B-B14F-4D97-AF65-F5344CB8AC3E}">
        <p14:creationId xmlns:p14="http://schemas.microsoft.com/office/powerpoint/2010/main" val="368782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1211263"/>
            <a:ext cx="11810935" cy="1828786"/>
          </a:xfrm>
        </p:spPr>
        <p:txBody>
          <a:bodyPr/>
          <a:lstStyle/>
          <a:p>
            <a:r>
              <a:rPr lang="en-US" dirty="0"/>
              <a:t>Demo: Moving existing .NET investments to the cloud</a:t>
            </a:r>
          </a:p>
        </p:txBody>
      </p:sp>
      <p:sp>
        <p:nvSpPr>
          <p:cNvPr id="4" name="Text Placeholder 3"/>
          <p:cNvSpPr>
            <a:spLocks noGrp="1"/>
          </p:cNvSpPr>
          <p:nvPr>
            <p:ph type="body" sz="quarter" idx="12"/>
          </p:nvPr>
        </p:nvSpPr>
        <p:spPr/>
        <p:txBody>
          <a:bodyPr/>
          <a:lstStyle/>
          <a:p>
            <a:r>
              <a:rPr lang="en-US"/>
              <a:t>Aditi Dugar</a:t>
            </a:r>
            <a:endParaRPr lang="en-US" dirty="0"/>
          </a:p>
        </p:txBody>
      </p:sp>
    </p:spTree>
    <p:extLst>
      <p:ext uri="{BB962C8B-B14F-4D97-AF65-F5344CB8AC3E}">
        <p14:creationId xmlns:p14="http://schemas.microsoft.com/office/powerpoint/2010/main" val="41511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1211263"/>
            <a:ext cx="11810935" cy="1828786"/>
          </a:xfrm>
        </p:spPr>
        <p:txBody>
          <a:bodyPr/>
          <a:lstStyle/>
          <a:p>
            <a:r>
              <a:rPr lang="en-US" dirty="0"/>
              <a:t>Moving to .NET Core</a:t>
            </a:r>
          </a:p>
        </p:txBody>
      </p:sp>
    </p:spTree>
    <p:extLst>
      <p:ext uri="{BB962C8B-B14F-4D97-AF65-F5344CB8AC3E}">
        <p14:creationId xmlns:p14="http://schemas.microsoft.com/office/powerpoint/2010/main" val="302239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236634" y="2820281"/>
            <a:ext cx="8606899" cy="3334970"/>
            <a:chOff x="473523" y="2765233"/>
            <a:chExt cx="8438902" cy="3269875"/>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765233"/>
              <a:ext cx="8438902" cy="3269875"/>
              <a:chOff x="406549" y="3520663"/>
              <a:chExt cx="9311752" cy="3269875"/>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520663"/>
                <a:ext cx="9311752" cy="3269875"/>
                <a:chOff x="474923" y="2765234"/>
                <a:chExt cx="9253607" cy="3269875"/>
              </a:xfrm>
            </p:grpSpPr>
            <p:sp>
              <p:nvSpPr>
                <p:cNvPr id="10" name="TextBox 9"/>
                <p:cNvSpPr txBox="1"/>
                <p:nvPr/>
              </p:nvSpPr>
              <p:spPr>
                <a:xfrm>
                  <a:off x="474923" y="2765234"/>
                  <a:ext cx="9253607" cy="3269875"/>
                </a:xfrm>
                <a:prstGeom prst="rect">
                  <a:avLst/>
                </a:prstGeom>
                <a:solidFill>
                  <a:schemeClr val="accent2">
                    <a:lumMod val="60000"/>
                    <a:lumOff val="40000"/>
                  </a:schemeClr>
                </a:solidFill>
              </p:spPr>
              <p:txBody>
                <a:bodyPr wrap="square" lIns="182828" tIns="146262" rIns="182828" bIns="146262"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238">
                    <a:defRPr/>
                  </a:pPr>
                  <a:endParaRPr lang="en-US" sz="1399" b="1" dirty="0">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182828" tIns="146262" rIns="182828" bIns="146262" rtlCol="0" anchor="ctr">
                  <a:noAutofit/>
                </a:bodyPr>
                <a:lstStyle/>
                <a:p>
                  <a:pPr algn="ctr" defTabSz="913873">
                    <a:lnSpc>
                      <a:spcPct val="90000"/>
                    </a:lnSpc>
                    <a:defRPr/>
                  </a:pPr>
                  <a:r>
                    <a:rPr lang="en-US" sz="1000" b="1" kern="0" dirty="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182828" tIns="146262" rIns="182828" bIns="146262" rtlCol="0" anchor="ctr">
                  <a:noAutofit/>
                </a:bodyPr>
                <a:lstStyle/>
                <a:p>
                  <a:pPr algn="ctr" defTabSz="913873">
                    <a:lnSpc>
                      <a:spcPct val="90000"/>
                    </a:lnSpc>
                    <a:defRPr/>
                  </a:pPr>
                  <a:r>
                    <a:rPr lang="en-US" sz="1000" b="1" kern="0" dirty="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182828" tIns="146262" rIns="182828" bIns="146262" rtlCol="0" anchor="ctr">
                  <a:noAutofit/>
                </a:bodyPr>
                <a:lstStyle/>
                <a:p>
                  <a:pPr algn="ctr" defTabSz="913873">
                    <a:lnSpc>
                      <a:spcPct val="90000"/>
                    </a:lnSpc>
                    <a:defRPr/>
                  </a:pPr>
                  <a:r>
                    <a:rPr lang="en-US" sz="1000" b="1" kern="0" dirty="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25249" y="3415108"/>
                  <a:ext cx="9162736" cy="1295929"/>
                </a:xfrm>
                <a:prstGeom prst="rect">
                  <a:avLst/>
                </a:prstGeom>
                <a:solidFill>
                  <a:srgbClr val="000000">
                    <a:alpha val="10196"/>
                  </a:srgbClr>
                </a:solidFill>
              </p:spPr>
              <p:txBody>
                <a:bodyPr wrap="square" lIns="182828" tIns="146262" rIns="182828" bIns="146262"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238">
                    <a:defRPr/>
                  </a:pPr>
                  <a:r>
                    <a:rPr lang="en-US" sz="1399" dirty="0">
                      <a:solidFill>
                        <a:srgbClr val="FFFFFF"/>
                      </a:solidFill>
                      <a:latin typeface="Segoe UI Semibold" panose="020B0702040204020203" pitchFamily="34" charset="0"/>
                      <a:cs typeface="Segoe UI Semibold" panose="020B0702040204020203" pitchFamily="34" charset="0"/>
                    </a:rPr>
                    <a:t>LIBRARIES</a:t>
                  </a:r>
                  <a:endParaRPr lang="en-US" sz="1099"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8" y="4949461"/>
                  <a:ext cx="9162736" cy="307648"/>
                </a:xfrm>
                <a:prstGeom prst="rect">
                  <a:avLst/>
                </a:prstGeom>
              </p:spPr>
              <p:txBody>
                <a:bodyPr wrap="square">
                  <a:spAutoFit/>
                </a:bodyPr>
                <a:lstStyle/>
                <a:p>
                  <a:pPr algn="ctr" defTabSz="932039">
                    <a:defRPr/>
                  </a:pPr>
                  <a:r>
                    <a:rPr lang="en-US" sz="1399" b="1" kern="0" dirty="0">
                      <a:solidFill>
                        <a:srgbClr val="FFFFFF"/>
                      </a:solidFill>
                      <a:latin typeface="Segoe UI Semibold" panose="020B0702040204020203" pitchFamily="34" charset="0"/>
                      <a:cs typeface="Segoe UI Semibold" panose="020B0702040204020203" pitchFamily="34" charset="0"/>
                    </a:rPr>
                    <a:t>INFRASTRUCTURE</a:t>
                  </a:r>
                  <a:endParaRPr lang="en-US" dirty="0">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40542" y="3692465"/>
                <a:ext cx="9253607" cy="346570"/>
              </a:xfrm>
              <a:prstGeom prst="rect">
                <a:avLst/>
              </a:prstGeom>
            </p:spPr>
            <p:txBody>
              <a:bodyPr wrap="square">
                <a:spAutoFit/>
              </a:bodyPr>
              <a:lstStyle/>
              <a:p>
                <a:pPr algn="ctr" defTabSz="932238">
                  <a:lnSpc>
                    <a:spcPct val="90000"/>
                  </a:lnSpc>
                  <a:defRPr/>
                </a:pPr>
                <a:r>
                  <a:rPr lang="en-US" sz="1836" b="1" kern="0" dirty="0">
                    <a:solidFill>
                      <a:srgbClr val="FFFFFF"/>
                    </a:solidFill>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182828" tIns="146262" rIns="182828" bIns="146262"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238">
                <a:defRPr/>
              </a:pPr>
              <a:endParaRPr lang="en-US" sz="1099" dirty="0">
                <a:solidFill>
                  <a:srgbClr val="FFFFFF"/>
                </a:solidFill>
                <a:latin typeface="Segoe UI"/>
              </a:endParaRPr>
            </a:p>
          </p:txBody>
        </p:sp>
      </p:grpSp>
      <p:sp>
        <p:nvSpPr>
          <p:cNvPr id="56" name="Title 1"/>
          <p:cNvSpPr txBox="1">
            <a:spLocks/>
          </p:cNvSpPr>
          <p:nvPr/>
        </p:nvSpPr>
        <p:spPr>
          <a:xfrm>
            <a:off x="469047" y="136337"/>
            <a:ext cx="10761613" cy="1119048"/>
          </a:xfrm>
          <a:prstGeom prst="rect">
            <a:avLst/>
          </a:prstGeom>
        </p:spPr>
        <p:txBody>
          <a:bodyPr lIns="149005" tIns="9313" rIns="149005" bIns="9313"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1271">
              <a:defRPr/>
            </a:pPr>
            <a:r>
              <a:rPr lang="en-US" sz="5399" dirty="0">
                <a:gradFill>
                  <a:gsLst>
                    <a:gs pos="0">
                      <a:srgbClr val="FFFFFF"/>
                    </a:gs>
                    <a:gs pos="100000">
                      <a:srgbClr val="FFFFFF"/>
                    </a:gs>
                  </a:gsLst>
                  <a:lin ang="5400000" scaled="1"/>
                </a:gradFill>
              </a:rPr>
              <a:t>.NET Standard</a:t>
            </a:r>
          </a:p>
        </p:txBody>
      </p:sp>
      <p:grpSp>
        <p:nvGrpSpPr>
          <p:cNvPr id="7" name="Group 6">
            <a:extLst>
              <a:ext uri="{FF2B5EF4-FFF2-40B4-BE49-F238E27FC236}">
                <a16:creationId xmlns:a16="http://schemas.microsoft.com/office/drawing/2014/main" id="{E28A1B05-82A3-4313-A339-E9FF9C18EE2D}"/>
              </a:ext>
            </a:extLst>
          </p:cNvPr>
          <p:cNvGrpSpPr/>
          <p:nvPr/>
        </p:nvGrpSpPr>
        <p:grpSpPr>
          <a:xfrm>
            <a:off x="221848" y="1772164"/>
            <a:ext cx="8606899" cy="1007346"/>
            <a:chOff x="216654" y="1737574"/>
            <a:chExt cx="8438902" cy="987684"/>
          </a:xfrm>
        </p:grpSpPr>
        <p:sp>
          <p:nvSpPr>
            <p:cNvPr id="12" name="Rectangle 11"/>
            <p:cNvSpPr/>
            <p:nvPr/>
          </p:nvSpPr>
          <p:spPr bwMode="auto">
            <a:xfrm>
              <a:off x="216654" y="1737575"/>
              <a:ext cx="1222514" cy="978752"/>
            </a:xfrm>
            <a:prstGeom prst="rect">
              <a:avLst/>
            </a:prstGeom>
            <a:solidFill>
              <a:srgbClr val="D83B01"/>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TRADITIONAL WINDOWS</a:t>
              </a:r>
            </a:p>
          </p:txBody>
        </p:sp>
        <p:sp>
          <p:nvSpPr>
            <p:cNvPr id="13" name="Rectangle 12"/>
            <p:cNvSpPr/>
            <p:nvPr/>
          </p:nvSpPr>
          <p:spPr bwMode="auto">
            <a:xfrm>
              <a:off x="1433714" y="1737574"/>
              <a:ext cx="1222516" cy="987294"/>
            </a:xfrm>
            <a:prstGeom prst="rect">
              <a:avLst/>
            </a:prstGeom>
            <a:solidFill>
              <a:srgbClr val="FF8C00"/>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WINDOWS 10</a:t>
              </a:r>
            </a:p>
          </p:txBody>
        </p:sp>
        <p:sp>
          <p:nvSpPr>
            <p:cNvPr id="11" name="Rectangle 10"/>
            <p:cNvSpPr/>
            <p:nvPr/>
          </p:nvSpPr>
          <p:spPr bwMode="auto">
            <a:xfrm>
              <a:off x="2632007" y="1737575"/>
              <a:ext cx="1222516" cy="987683"/>
            </a:xfrm>
            <a:prstGeom prst="rect">
              <a:avLst/>
            </a:prstGeom>
            <a:solidFill>
              <a:srgbClr val="00B0F0"/>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WEB APPS, CLOUD SERVICES</a:t>
              </a:r>
            </a:p>
          </p:txBody>
        </p:sp>
        <p:sp>
          <p:nvSpPr>
            <p:cNvPr id="19" name="Rectangle 18"/>
            <p:cNvSpPr/>
            <p:nvPr/>
          </p:nvSpPr>
          <p:spPr bwMode="auto">
            <a:xfrm>
              <a:off x="3824846" y="1741764"/>
              <a:ext cx="1222516" cy="983104"/>
            </a:xfrm>
            <a:prstGeom prst="rect">
              <a:avLst/>
            </a:prstGeom>
            <a:solidFill>
              <a:srgbClr val="92D050"/>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37" name="Rectangle 36"/>
            <p:cNvSpPr/>
            <p:nvPr/>
          </p:nvSpPr>
          <p:spPr bwMode="auto">
            <a:xfrm>
              <a:off x="7433040" y="1737574"/>
              <a:ext cx="1222516" cy="978753"/>
            </a:xfrm>
            <a:prstGeom prst="rect">
              <a:avLst/>
            </a:prstGeom>
            <a:solidFill>
              <a:srgbClr val="002060"/>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GAMES, VR, AR</a:t>
              </a:r>
            </a:p>
          </p:txBody>
        </p:sp>
        <p:sp>
          <p:nvSpPr>
            <p:cNvPr id="39" name="Rectangle 38">
              <a:extLst>
                <a:ext uri="{FF2B5EF4-FFF2-40B4-BE49-F238E27FC236}">
                  <a16:creationId xmlns:a16="http://schemas.microsoft.com/office/drawing/2014/main" id="{F49C0F46-FA10-4FE8-A38F-979320CB03A5}"/>
                </a:ext>
              </a:extLst>
            </p:cNvPr>
            <p:cNvSpPr/>
            <p:nvPr/>
          </p:nvSpPr>
          <p:spPr bwMode="auto">
            <a:xfrm>
              <a:off x="5017685" y="1737574"/>
              <a:ext cx="1222516" cy="987294"/>
            </a:xfrm>
            <a:prstGeom prst="rect">
              <a:avLst/>
            </a:prstGeom>
            <a:solidFill>
              <a:schemeClr val="accent1">
                <a:lumMod val="60000"/>
                <a:lumOff val="40000"/>
              </a:schemeClr>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IoT</a:t>
              </a:r>
            </a:p>
          </p:txBody>
        </p:sp>
        <p:sp>
          <p:nvSpPr>
            <p:cNvPr id="40" name="Rectangle 39">
              <a:extLst>
                <a:ext uri="{FF2B5EF4-FFF2-40B4-BE49-F238E27FC236}">
                  <a16:creationId xmlns:a16="http://schemas.microsoft.com/office/drawing/2014/main" id="{06F3558A-0669-4D0C-AA56-FFFA24DB93F4}"/>
                </a:ext>
              </a:extLst>
            </p:cNvPr>
            <p:cNvSpPr/>
            <p:nvPr/>
          </p:nvSpPr>
          <p:spPr bwMode="auto">
            <a:xfrm>
              <a:off x="6210524" y="1741909"/>
              <a:ext cx="1222516" cy="982959"/>
            </a:xfrm>
            <a:prstGeom prst="rect">
              <a:avLst/>
            </a:prstGeom>
            <a:solidFill>
              <a:srgbClr val="00B050"/>
            </a:solidFill>
            <a:ln w="25400" cap="flat" cmpd="sng" algn="ctr">
              <a:noFill/>
              <a:prstDash val="solid"/>
              <a:headEnd type="none" w="med" len="med"/>
              <a:tailEnd type="none" w="med" len="med"/>
            </a:ln>
            <a:effectLst/>
          </p:spPr>
          <p:txBody>
            <a:bodyPr vert="horz" wrap="square" lIns="91427" tIns="146262" rIns="91427" bIns="146262" numCol="1" rtlCol="0" anchor="ctr" anchorCtr="0" compatLnSpc="1">
              <a:prstTxWarp prst="textNoShape">
                <a:avLst/>
              </a:prstTxWarp>
            </a:bodyPr>
            <a:lstStyle/>
            <a:p>
              <a:pPr algn="ctr" defTabSz="913873">
                <a:defRPr/>
              </a:pPr>
              <a:r>
                <a:rPr lang="en-US" sz="1199" b="1" kern="0" dirty="0">
                  <a:gradFill>
                    <a:gsLst>
                      <a:gs pos="1250">
                        <a:srgbClr val="FFFFFF"/>
                      </a:gs>
                      <a:gs pos="100000">
                        <a:srgbClr val="FFFFFF"/>
                      </a:gs>
                    </a:gsLst>
                    <a:lin ang="5400000" scaled="0"/>
                  </a:gradFill>
                  <a:latin typeface="Segoe UI"/>
                  <a:cs typeface="Segoe UI Semibold" panose="020B0702040204020203" pitchFamily="34" charset="0"/>
                </a:rPr>
                <a:t>AI</a:t>
              </a:r>
            </a:p>
          </p:txBody>
        </p:sp>
      </p:grpSp>
      <p:sp>
        <p:nvSpPr>
          <p:cNvPr id="41" name="Rectangle 40">
            <a:extLst>
              <a:ext uri="{FF2B5EF4-FFF2-40B4-BE49-F238E27FC236}">
                <a16:creationId xmlns:a16="http://schemas.microsoft.com/office/drawing/2014/main" id="{F972FFC7-1F67-4C23-BD18-04A98E540CD2}"/>
              </a:ext>
            </a:extLst>
          </p:cNvPr>
          <p:cNvSpPr/>
          <p:nvPr/>
        </p:nvSpPr>
        <p:spPr>
          <a:xfrm>
            <a:off x="8910700" y="1725791"/>
            <a:ext cx="3485850" cy="3514602"/>
          </a:xfrm>
          <a:prstGeom prst="rect">
            <a:avLst/>
          </a:prstGeom>
        </p:spPr>
        <p:txBody>
          <a:bodyPr wrap="square">
            <a:noAutofit/>
          </a:bodyPr>
          <a:lstStyle/>
          <a:p>
            <a:pPr defTabSz="932039">
              <a:spcAft>
                <a:spcPts val="1199"/>
              </a:spcAft>
              <a:defRPr/>
            </a:pPr>
            <a:r>
              <a:rPr lang="en-US" sz="2000" dirty="0">
                <a:solidFill>
                  <a:srgbClr val="FFFFFF"/>
                </a:solidFill>
                <a:latin typeface="Segoe UI Semibold" panose="020B0702040204020203" pitchFamily="34" charset="0"/>
                <a:cs typeface="Segoe UI Semibold" panose="020B0702040204020203" pitchFamily="34" charset="0"/>
              </a:rPr>
              <a:t>.NET Standard allows sharing code, binaries and skills between .NET client, server and all of its flavors.</a:t>
            </a:r>
          </a:p>
          <a:p>
            <a:pPr marL="285695" indent="-285695" defTabSz="932039">
              <a:spcAft>
                <a:spcPts val="1199"/>
              </a:spcAft>
              <a:buFont typeface="Arial" panose="020B0604020202020204" pitchFamily="34" charset="0"/>
              <a:buChar char="•"/>
              <a:defRPr/>
            </a:pPr>
            <a:r>
              <a:rPr lang="en-US" sz="2000" dirty="0">
                <a:solidFill>
                  <a:srgbClr val="FFFFFF"/>
                </a:solidFill>
                <a:latin typeface="Segoe UI"/>
              </a:rPr>
              <a:t>.NET Standard provides a specification for any platform to implement (conceptually similar to HTML)</a:t>
            </a:r>
          </a:p>
          <a:p>
            <a:pPr marL="285695" indent="-285695" defTabSz="932039">
              <a:spcAft>
                <a:spcPts val="1199"/>
              </a:spcAft>
              <a:buFont typeface="Arial" panose="020B0604020202020204" pitchFamily="34" charset="0"/>
              <a:buChar char="•"/>
              <a:defRPr/>
            </a:pPr>
            <a:r>
              <a:rPr lang="en-US" sz="2000" dirty="0">
                <a:solidFill>
                  <a:srgbClr val="FFFFFF"/>
                </a:solidFill>
                <a:latin typeface="Segoe UI"/>
              </a:rPr>
              <a:t>All .NET runtimes provided by Microsoft are implementing the standard</a:t>
            </a:r>
          </a:p>
        </p:txBody>
      </p:sp>
    </p:spTree>
    <p:extLst>
      <p:ext uri="{BB962C8B-B14F-4D97-AF65-F5344CB8AC3E}">
        <p14:creationId xmlns:p14="http://schemas.microsoft.com/office/powerpoint/2010/main" val="4062097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5483" y="297772"/>
            <a:ext cx="10724938" cy="1351952"/>
          </a:xfrm>
        </p:spPr>
        <p:txBody>
          <a:bodyPr/>
          <a:lstStyle/>
          <a:p>
            <a:r>
              <a:rPr lang="en-US" dirty="0"/>
              <a:t>.NET Standard 2.0</a:t>
            </a:r>
          </a:p>
        </p:txBody>
      </p:sp>
      <p:sp>
        <p:nvSpPr>
          <p:cNvPr id="6" name="Text Placeholder 5"/>
          <p:cNvSpPr>
            <a:spLocks noGrp="1"/>
          </p:cNvSpPr>
          <p:nvPr>
            <p:ph type="body" sz="quarter" idx="10"/>
          </p:nvPr>
        </p:nvSpPr>
        <p:spPr>
          <a:xfrm>
            <a:off x="275483" y="1485890"/>
            <a:ext cx="8228432" cy="1471161"/>
          </a:xfrm>
        </p:spPr>
        <p:txBody>
          <a:bodyPr/>
          <a:lstStyle/>
          <a:p>
            <a:pPr>
              <a:spcBef>
                <a:spcPts val="3000"/>
              </a:spcBef>
            </a:pPr>
            <a:r>
              <a:rPr lang="en-US" dirty="0">
                <a:gradFill>
                  <a:gsLst>
                    <a:gs pos="13072">
                      <a:schemeClr val="tx2"/>
                    </a:gs>
                    <a:gs pos="67000">
                      <a:schemeClr val="tx2"/>
                    </a:gs>
                  </a:gsLst>
                  <a:lin ang="5400000" scaled="0"/>
                </a:gradFill>
              </a:rPr>
              <a:t>Has much bigger API surface</a:t>
            </a:r>
          </a:p>
          <a:p>
            <a:pPr marL="0" lvl="1">
              <a:spcBef>
                <a:spcPts val="800"/>
              </a:spcBef>
            </a:pPr>
            <a:r>
              <a:rPr lang="en-US" sz="2000" dirty="0"/>
              <a:t>Extended to cover intersection between .NET Framework and </a:t>
            </a:r>
            <a:r>
              <a:rPr lang="en-US" sz="2000" dirty="0" err="1"/>
              <a:t>Xamarin</a:t>
            </a:r>
            <a:endParaRPr lang="en-US" sz="2000" dirty="0"/>
          </a:p>
          <a:p>
            <a:pPr marL="0" lvl="1">
              <a:spcBef>
                <a:spcPts val="800"/>
              </a:spcBef>
            </a:pPr>
            <a:r>
              <a:rPr lang="en-US" sz="2000" dirty="0"/>
              <a:t>Also makes .NET Core 2.0 bigger as it implements .NET Standard 2.0</a:t>
            </a:r>
          </a:p>
        </p:txBody>
      </p:sp>
      <p:sp>
        <p:nvSpPr>
          <p:cNvPr id="2" name="TextBox 1"/>
          <p:cNvSpPr txBox="1"/>
          <p:nvPr/>
        </p:nvSpPr>
        <p:spPr>
          <a:xfrm>
            <a:off x="9052444" y="3954393"/>
            <a:ext cx="3108519" cy="2285676"/>
          </a:xfrm>
          <a:prstGeom prst="rect">
            <a:avLst/>
          </a:prstGeom>
          <a:solidFill>
            <a:schemeClr val="bg1"/>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none" lIns="186494" tIns="149196" rIns="186494" bIns="149196" rtlCol="0">
            <a:noAutofit/>
          </a:bodyPr>
          <a:lstStyle/>
          <a:p>
            <a:pPr>
              <a:lnSpc>
                <a:spcPct val="90000"/>
              </a:lnSpc>
              <a:spcBef>
                <a:spcPts val="600"/>
              </a:spcBef>
            </a:pPr>
            <a:r>
              <a:rPr lang="en-US" sz="7998" spc="-300" dirty="0">
                <a:gradFill>
                  <a:gsLst>
                    <a:gs pos="28758">
                      <a:schemeClr val="tx2"/>
                    </a:gs>
                    <a:gs pos="63000">
                      <a:schemeClr val="tx2"/>
                    </a:gs>
                  </a:gsLst>
                  <a:lin ang="5400000" scaled="0"/>
                </a:gradFill>
                <a:latin typeface="+mj-lt"/>
              </a:rPr>
              <a:t>~70%</a:t>
            </a:r>
          </a:p>
          <a:p>
            <a:pPr>
              <a:lnSpc>
                <a:spcPct val="90000"/>
              </a:lnSpc>
              <a:spcBef>
                <a:spcPts val="600"/>
              </a:spcBef>
            </a:pPr>
            <a:r>
              <a:rPr lang="en-US" sz="2000" dirty="0">
                <a:gradFill>
                  <a:gsLst>
                    <a:gs pos="1250">
                      <a:srgbClr val="505050"/>
                    </a:gs>
                    <a:gs pos="100000">
                      <a:srgbClr val="505050"/>
                    </a:gs>
                  </a:gsLst>
                  <a:lin ang="5400000" scaled="0"/>
                </a:gradFill>
              </a:rPr>
              <a:t>of </a:t>
            </a:r>
            <a:r>
              <a:rPr lang="en-US" sz="2000" dirty="0" err="1">
                <a:gradFill>
                  <a:gsLst>
                    <a:gs pos="1250">
                      <a:srgbClr val="505050"/>
                    </a:gs>
                    <a:gs pos="100000">
                      <a:srgbClr val="505050"/>
                    </a:gs>
                  </a:gsLst>
                  <a:lin ang="5400000" scaled="0"/>
                </a:gradFill>
              </a:rPr>
              <a:t>NuGet</a:t>
            </a:r>
            <a:r>
              <a:rPr lang="en-US" sz="2000" dirty="0">
                <a:gradFill>
                  <a:gsLst>
                    <a:gs pos="1250">
                      <a:srgbClr val="505050"/>
                    </a:gs>
                    <a:gs pos="100000">
                      <a:srgbClr val="505050"/>
                    </a:gs>
                  </a:gsLst>
                  <a:lin ang="5400000" scaled="0"/>
                </a:gradFill>
              </a:rPr>
              <a:t> packages</a:t>
            </a:r>
          </a:p>
          <a:p>
            <a:pPr>
              <a:lnSpc>
                <a:spcPct val="90000"/>
              </a:lnSpc>
              <a:spcBef>
                <a:spcPts val="600"/>
              </a:spcBef>
            </a:pPr>
            <a:r>
              <a:rPr lang="en-US" sz="2000" dirty="0">
                <a:gradFill>
                  <a:gsLst>
                    <a:gs pos="1250">
                      <a:srgbClr val="505050"/>
                    </a:gs>
                    <a:gs pos="100000">
                      <a:srgbClr val="505050"/>
                    </a:gs>
                  </a:gsLst>
                  <a:lin ang="5400000" scaled="0"/>
                </a:gradFill>
              </a:rPr>
              <a:t>are API compatible</a:t>
            </a:r>
          </a:p>
        </p:txBody>
      </p:sp>
      <p:sp>
        <p:nvSpPr>
          <p:cNvPr id="7" name="TextBox 6"/>
          <p:cNvSpPr txBox="1"/>
          <p:nvPr/>
        </p:nvSpPr>
        <p:spPr>
          <a:xfrm>
            <a:off x="9052444" y="1485889"/>
            <a:ext cx="3108519" cy="2285676"/>
          </a:xfrm>
          <a:prstGeom prst="rect">
            <a:avLst/>
          </a:prstGeom>
          <a:solidFill>
            <a:schemeClr val="bg1"/>
          </a:solidFill>
          <a:ln w="1079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86494" tIns="149196" rIns="186494" bIns="149196" rtlCol="0">
            <a:noAutofit/>
          </a:bodyPr>
          <a:lstStyle/>
          <a:p>
            <a:pPr>
              <a:lnSpc>
                <a:spcPct val="90000"/>
              </a:lnSpc>
              <a:spcBef>
                <a:spcPts val="600"/>
              </a:spcBef>
            </a:pPr>
            <a:r>
              <a:rPr lang="en-US" sz="7998" spc="-300" dirty="0">
                <a:gradFill>
                  <a:gsLst>
                    <a:gs pos="28758">
                      <a:schemeClr val="tx2"/>
                    </a:gs>
                    <a:gs pos="63000">
                      <a:schemeClr val="tx2"/>
                    </a:gs>
                  </a:gsLst>
                  <a:lin ang="5400000" scaled="0"/>
                </a:gradFill>
                <a:latin typeface="+mj-lt"/>
              </a:rPr>
              <a:t>+20K</a:t>
            </a:r>
          </a:p>
          <a:p>
            <a:pPr>
              <a:lnSpc>
                <a:spcPct val="90000"/>
              </a:lnSpc>
              <a:spcBef>
                <a:spcPts val="600"/>
              </a:spcBef>
            </a:pPr>
            <a:r>
              <a:rPr lang="en-US" sz="2000" dirty="0">
                <a:gradFill>
                  <a:gsLst>
                    <a:gs pos="1250">
                      <a:srgbClr val="505050"/>
                    </a:gs>
                    <a:gs pos="100000">
                      <a:srgbClr val="505050"/>
                    </a:gs>
                  </a:gsLst>
                  <a:lin ang="5400000" scaled="0"/>
                </a:gradFill>
              </a:rPr>
              <a:t>More APIs than</a:t>
            </a:r>
          </a:p>
          <a:p>
            <a:pPr>
              <a:lnSpc>
                <a:spcPct val="90000"/>
              </a:lnSpc>
              <a:spcBef>
                <a:spcPts val="600"/>
              </a:spcBef>
            </a:pPr>
            <a:r>
              <a:rPr lang="en-US" sz="2000" dirty="0">
                <a:gradFill>
                  <a:gsLst>
                    <a:gs pos="1250">
                      <a:srgbClr val="505050"/>
                    </a:gs>
                    <a:gs pos="100000">
                      <a:srgbClr val="505050"/>
                    </a:gs>
                  </a:gsLst>
                  <a:lin ang="5400000" scaled="0"/>
                </a:gradFill>
              </a:rPr>
              <a:t>.NET Standard 1.x</a:t>
            </a:r>
          </a:p>
        </p:txBody>
      </p:sp>
      <p:sp>
        <p:nvSpPr>
          <p:cNvPr id="8" name="Text Placeholder 5"/>
          <p:cNvSpPr txBox="1">
            <a:spLocks/>
          </p:cNvSpPr>
          <p:nvPr/>
        </p:nvSpPr>
        <p:spPr>
          <a:xfrm>
            <a:off x="275483" y="3954393"/>
            <a:ext cx="8672562" cy="1854475"/>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3599" dirty="0">
                <a:gradFill>
                  <a:gsLst>
                    <a:gs pos="13072">
                      <a:schemeClr val="tx2"/>
                    </a:gs>
                    <a:gs pos="67000">
                      <a:schemeClr val="tx2"/>
                    </a:gs>
                  </a:gsLst>
                  <a:lin ang="5400000" scaled="0"/>
                </a:gradFill>
              </a:rPr>
              <a:t>Can reference .NET Framework libraries</a:t>
            </a:r>
          </a:p>
          <a:p>
            <a:pPr marL="0" lvl="1">
              <a:spcBef>
                <a:spcPts val="800"/>
              </a:spcBef>
            </a:pPr>
            <a:r>
              <a:rPr lang="en-US" sz="2000" dirty="0"/>
              <a:t>Compatibility shim allows referencing existing .NET Framework binaries</a:t>
            </a:r>
          </a:p>
          <a:p>
            <a:pPr marL="0" lvl="1">
              <a:spcBef>
                <a:spcPts val="800"/>
              </a:spcBef>
            </a:pPr>
            <a:r>
              <a:rPr lang="en-US" sz="2000" dirty="0"/>
              <a:t>No recompile required – also covers existing </a:t>
            </a:r>
            <a:r>
              <a:rPr lang="en-US" sz="2000" dirty="0" err="1"/>
              <a:t>NuGet</a:t>
            </a:r>
            <a:r>
              <a:rPr lang="en-US" sz="2000" dirty="0"/>
              <a:t> packages</a:t>
            </a:r>
          </a:p>
          <a:p>
            <a:pPr marL="0" lvl="1">
              <a:spcBef>
                <a:spcPts val="800"/>
              </a:spcBef>
            </a:pPr>
            <a:r>
              <a:rPr lang="en-US" sz="2000" dirty="0"/>
              <a:t>Limited to libraries that only use APIs that are available for .NET Standard</a:t>
            </a:r>
          </a:p>
        </p:txBody>
      </p:sp>
    </p:spTree>
    <p:extLst>
      <p:ext uri="{BB962C8B-B14F-4D97-AF65-F5344CB8AC3E}">
        <p14:creationId xmlns:p14="http://schemas.microsoft.com/office/powerpoint/2010/main" val="42928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38.2|83.2|106.6"/>
</p:tagLst>
</file>

<file path=ppt/theme/theme1.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18933E6-E0FD-4049-AD11-A003C70539A5}" vid="{AD7EF02A-3137-428F-914E-B71E9BF73329}"/>
    </a:ext>
  </a:extLst>
</a:theme>
</file>

<file path=ppt/theme/theme2.xml><?xml version="1.0" encoding="utf-8"?>
<a:theme xmlns:a="http://schemas.openxmlformats.org/drawingml/2006/main" name="Microsoft_Dark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18933E6-E0FD-4049-AD11-A003C70539A5}" vid="{9BE48C18-AE5D-40A4-B628-F33DDA4F13C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D07ABF3C13C64686D0BB007E6AD245" ma:contentTypeVersion="6" ma:contentTypeDescription="Create a new document." ma:contentTypeScope="" ma:versionID="b3c571b81357878fcde75b4fad805d5a">
  <xsd:schema xmlns:xsd="http://www.w3.org/2001/XMLSchema" xmlns:xs="http://www.w3.org/2001/XMLSchema" xmlns:p="http://schemas.microsoft.com/office/2006/metadata/properties" xmlns:ns2="2a3824e5-0456-4ef2-8d62-11ba12445abd" xmlns:ns3="84801316-6944-4e5a-b32e-183b404a24ab" targetNamespace="http://schemas.microsoft.com/office/2006/metadata/properties" ma:root="true" ma:fieldsID="fc9770267f7bf34f2d24d6a998f1c8f9" ns2:_="" ns3:_="">
    <xsd:import namespace="2a3824e5-0456-4ef2-8d62-11ba12445abd"/>
    <xsd:import namespace="84801316-6944-4e5a-b32e-183b404a24a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3824e5-0456-4ef2-8d62-11ba12445a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LastSharedByUser" ma:index="10" nillable="true" ma:displayName="Last Shared By User" ma:hidden="true" ma:internalName="LastSharedByUser" ma:readOnly="true">
      <xsd:simpleType>
        <xsd:restriction base="dms:Note"/>
      </xsd:simpleType>
    </xsd:element>
    <xsd:element name="LastSharedByTime" ma:index="11"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4801316-6944-4e5a-b32e-183b404a24ab"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astSharedByUser xmlns="2a3824e5-0456-4ef2-8d62-11ba12445abd">dmitryly@microsoft.com</LastSharedByUser>
    <SharedWithUsers xmlns="2a3824e5-0456-4ef2-8d62-11ba12445abd">
      <UserInfo>
        <DisplayName>Sonya Koptyev</DisplayName>
        <AccountId>497</AccountId>
        <AccountType/>
      </UserInfo>
      <UserInfo>
        <DisplayName>Michael Crump (AZURE)</DisplayName>
        <AccountId>3898</AccountId>
        <AccountType/>
      </UserInfo>
      <UserInfo>
        <DisplayName>Lan Kaim</DisplayName>
        <AccountId>105</AccountId>
        <AccountType/>
      </UserInfo>
      <UserInfo>
        <DisplayName>Rajen Kishna</DisplayName>
        <AccountId>2454</AccountId>
        <AccountType/>
      </UserInfo>
      <UserInfo>
        <DisplayName>Joanne Marone</DisplayName>
        <AccountId>766</AccountId>
        <AccountType/>
      </UserInfo>
      <UserInfo>
        <DisplayName>Prem Prakash</DisplayName>
        <AccountId>1099</AccountId>
        <AccountType/>
      </UserInfo>
      <UserInfo>
        <DisplayName>Holly Bilyeu (Run Studios LLC)</DisplayName>
        <AccountId>501</AccountId>
        <AccountType/>
      </UserInfo>
      <UserInfo>
        <DisplayName>Allison Vincler (Run Studios LLC)</DisplayName>
        <AccountId>7280</AccountId>
        <AccountType/>
      </UserInfo>
      <UserInfo>
        <DisplayName>Mark Smith</DisplayName>
        <AccountId>1550</AccountId>
        <AccountType/>
      </UserInfo>
      <UserInfo>
        <DisplayName>Stephanie Evans</DisplayName>
        <AccountId>7596</AccountId>
        <AccountType/>
      </UserInfo>
      <UserInfo>
        <DisplayName>Jim DeWolf</DisplayName>
        <AccountId>7629</AccountId>
        <AccountType/>
      </UserInfo>
      <UserInfo>
        <DisplayName>Donovan Brown</DisplayName>
        <AccountId>614</AccountId>
        <AccountType/>
      </UserInfo>
      <UserInfo>
        <DisplayName>Joshua Weber</DisplayName>
        <AccountId>4540</AccountId>
        <AccountType/>
      </UserInfo>
      <UserInfo>
        <DisplayName>Tareq Aljaber</DisplayName>
        <AccountId>4678</AccountId>
        <AccountType/>
      </UserInfo>
    </SharedWithUsers>
    <LastSharedByTime xmlns="2a3824e5-0456-4ef2-8d62-11ba12445abd">2017-11-06T21:13:37+00:00</LastSharedByTim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3641996-EB31-4F87-84CF-3032D4FFD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3824e5-0456-4ef2-8d62-11ba12445abd"/>
    <ds:schemaRef ds:uri="84801316-6944-4e5a-b32e-183b404a24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84801316-6944-4e5a-b32e-183b404a24ab"/>
    <ds:schemaRef ds:uri="http://schemas.microsoft.com/office/2006/documentManagement/types"/>
    <ds:schemaRef ds:uri="http://schemas.openxmlformats.org/package/2006/metadata/core-properties"/>
    <ds:schemaRef ds:uri="2a3824e5-0456-4ef2-8d62-11ba12445ab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ScottHunter_ModernNETDev</Template>
  <TotalTime>1769</TotalTime>
  <Words>2063</Words>
  <Application>Microsoft Office PowerPoint</Application>
  <PresentationFormat>Custom</PresentationFormat>
  <Paragraphs>290</Paragraphs>
  <Slides>28</Slides>
  <Notes>28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MS PGothic</vt:lpstr>
      <vt:lpstr>Arial</vt:lpstr>
      <vt:lpstr>Calibri</vt:lpstr>
      <vt:lpstr>Consolas</vt:lpstr>
      <vt:lpstr>Segoe UI</vt:lpstr>
      <vt:lpstr>Segoe UI </vt:lpstr>
      <vt:lpstr>Segoe UI Light</vt:lpstr>
      <vt:lpstr>Segoe UI Semibold</vt:lpstr>
      <vt:lpstr>Segoe UI Semilight</vt:lpstr>
      <vt:lpstr>wf_segoe-ui_normal</vt:lpstr>
      <vt:lpstr>Wingdings</vt:lpstr>
      <vt:lpstr>Microsoft_Light_Template</vt:lpstr>
      <vt:lpstr>Microsoft_Dark_Template</vt:lpstr>
      <vt:lpstr>PowerPoint Presentation</vt:lpstr>
      <vt:lpstr>PowerPoint Presentation</vt:lpstr>
      <vt:lpstr>A Day in the Life of a Modern  .NET Developer</vt:lpstr>
      <vt:lpstr>The cloud journey</vt:lpstr>
      <vt:lpstr>PowerPoint Presentation</vt:lpstr>
      <vt:lpstr>Demo: Moving existing .NET investments to the cloud</vt:lpstr>
      <vt:lpstr>Moving to .NET Core</vt:lpstr>
      <vt:lpstr>PowerPoint Presentation</vt:lpstr>
      <vt:lpstr>.NET Standard 2.0</vt:lpstr>
      <vt:lpstr>APIs in .NET Standard 2.0</vt:lpstr>
      <vt:lpstr>Windows Compatibility Pack for .NET Core</vt:lpstr>
      <vt:lpstr>Demo: Windows Compatibility Pack for .NET Core</vt:lpstr>
      <vt:lpstr>Modern Architectures</vt:lpstr>
      <vt:lpstr>PowerPoint Presentation</vt:lpstr>
      <vt:lpstr>Choice + OSS + Flexibility with Azure</vt:lpstr>
      <vt:lpstr>Welcome Steeltoe to .NET Foundation</vt:lpstr>
      <vt:lpstr>PowerPoint Presentation</vt:lpstr>
      <vt:lpstr>Modern Web Development</vt:lpstr>
      <vt:lpstr>ASP.NET Core  </vt:lpstr>
      <vt:lpstr>ASP.NET Core 2.0 </vt:lpstr>
      <vt:lpstr>Demo: Modern Web Development</vt:lpstr>
      <vt:lpstr>Customer Success</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Beth Massi</dc:creator>
  <cp:keywords>Microsoft Connect 2017</cp:keywords>
  <dc:description>Formatting: 
Audience Type:</dc:description>
  <cp:lastModifiedBy>Beth Massi</cp:lastModifiedBy>
  <cp:revision>14</cp:revision>
  <dcterms:created xsi:type="dcterms:W3CDTF">2017-11-09T16:36:39Z</dcterms:created>
  <dcterms:modified xsi:type="dcterms:W3CDTF">2017-11-17T18:13:09Z</dcterms:modified>
  <cp:category>Microsoft Connect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0x010100B3D07ABF3C13C64686D0BB007E6AD245</vt:lpwstr>
  </property>
  <property fmtid="{D5CDD505-2E9C-101B-9397-08002B2CF9AE}" pid="3" name="Product">
    <vt:lpwstr/>
  </property>
  <property fmtid="{D5CDD505-2E9C-101B-9397-08002B2CF9AE}" pid="4" name="Audience">
    <vt:lpwstr/>
  </property>
  <property fmtid="{D5CDD505-2E9C-101B-9397-08002B2CF9AE}" pid="5" name="Track">
    <vt:lpwstr/>
  </property>
  <property fmtid="{D5CDD505-2E9C-101B-9397-08002B2CF9AE}" pid="6" name="Campaign">
    <vt:lpwstr/>
  </property>
  <property fmtid="{D5CDD505-2E9C-101B-9397-08002B2CF9AE}" pid="7" name="IsMyDocuments">
    <vt:bool>true</vt:bool>
  </property>
  <property fmtid="{D5CDD505-2E9C-101B-9397-08002B2CF9AE}" pid="8" name="Audience1">
    <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bethma@microsoft.com</vt:lpwstr>
  </property>
  <property fmtid="{D5CDD505-2E9C-101B-9397-08002B2CF9AE}" pid="12" name="MSIP_Label_f42aa342-8706-4288-bd11-ebb85995028c_SetDate">
    <vt:lpwstr>2017-11-09T16:42:55.2221638Z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